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1" r:id="rId3"/>
    <p:sldId id="262" r:id="rId4"/>
    <p:sldId id="257" r:id="rId5"/>
    <p:sldId id="271" r:id="rId6"/>
    <p:sldId id="287" r:id="rId7"/>
    <p:sldId id="259" r:id="rId8"/>
    <p:sldId id="289" r:id="rId9"/>
    <p:sldId id="277" r:id="rId10"/>
    <p:sldId id="284" r:id="rId11"/>
    <p:sldId id="285" r:id="rId12"/>
    <p:sldId id="286" r:id="rId13"/>
    <p:sldId id="258" r:id="rId14"/>
    <p:sldId id="260" r:id="rId15"/>
    <p:sldId id="274" r:id="rId16"/>
    <p:sldId id="268" r:id="rId17"/>
    <p:sldId id="272" r:id="rId18"/>
    <p:sldId id="273" r:id="rId19"/>
    <p:sldId id="275" r:id="rId20"/>
    <p:sldId id="267" r:id="rId21"/>
    <p:sldId id="263" r:id="rId22"/>
    <p:sldId id="279" r:id="rId23"/>
    <p:sldId id="283" r:id="rId24"/>
    <p:sldId id="264" r:id="rId25"/>
    <p:sldId id="265" r:id="rId26"/>
    <p:sldId id="266" r:id="rId27"/>
    <p:sldId id="282" r:id="rId28"/>
    <p:sldId id="288" r:id="rId29"/>
    <p:sldId id="26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851" autoAdjust="0"/>
  </p:normalViewPr>
  <p:slideViewPr>
    <p:cSldViewPr>
      <p:cViewPr varScale="1">
        <p:scale>
          <a:sx n="99" d="100"/>
          <a:sy n="99" d="100"/>
        </p:scale>
        <p:origin x="-18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31.12.2025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31.12.2025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31.12.2025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31.12.2025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31.12.2025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000108"/>
            <a:ext cx="807249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Підсумки успішності</a:t>
            </a:r>
          </a:p>
          <a:p>
            <a:pPr algn="ctr"/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 відвідування </a:t>
            </a:r>
          </a:p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здобувачів освіти</a:t>
            </a:r>
          </a:p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КЗСОР </a:t>
            </a:r>
            <a:r>
              <a:rPr lang="uk-U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“Конотопський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фаховий медичний </a:t>
            </a:r>
            <a:r>
              <a:rPr lang="uk-U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коледж”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</a:t>
            </a:r>
          </a:p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І півріччя 2025-2026 </a:t>
            </a:r>
            <a:r>
              <a:rPr lang="uk-U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н.р</a:t>
            </a:r>
            <a:endParaRPr lang="uk-UA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uk-UA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Підготувала:</a:t>
            </a:r>
          </a:p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                    завідувачка відділенням</a:t>
            </a:r>
          </a:p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</a:t>
            </a:r>
            <a:r>
              <a:rPr lang="uk-UA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Усик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Л.М.</a:t>
            </a:r>
          </a:p>
          <a:p>
            <a:pPr algn="ctr"/>
            <a:endParaRPr lang="uk-UA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8674" name="AutoShape 2" descr="Квадратний академічний капелюх на стосі різних книг ізольовано на білому&#10;  - Фото,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14413" y="785794"/>
          <a:ext cx="6500858" cy="5064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215"/>
                <a:gridCol w="1637307"/>
                <a:gridCol w="1613121"/>
                <a:gridCol w="1625215"/>
              </a:tblGrid>
              <a:tr h="1297078"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Група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821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</a:t>
                      </a:r>
                      <a:r>
                        <a:rPr lang="uk-UA" sz="2000" b="1" dirty="0" smtClean="0"/>
                        <a:t>1мс</a:t>
                      </a:r>
                      <a:r>
                        <a:rPr lang="uk-UA" sz="2000" b="1" baseline="0" dirty="0" smtClean="0"/>
                        <a:t>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немає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394"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</a:t>
                      </a:r>
                      <a:r>
                        <a:rPr lang="uk-UA" sz="2000" b="1" baseline="0" dirty="0" smtClean="0"/>
                        <a:t> 2мс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1 - Чубата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39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     </a:t>
                      </a:r>
                      <a:r>
                        <a:rPr lang="uk-UA" sz="2000" b="1" baseline="0" dirty="0" smtClean="0"/>
                        <a:t> 3 </a:t>
                      </a:r>
                      <a:r>
                        <a:rPr lang="uk-UA" sz="2000" b="1" baseline="0" dirty="0" err="1" smtClean="0"/>
                        <a:t>мс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1-Нечитайло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2804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      </a:t>
                      </a:r>
                      <a:r>
                        <a:rPr lang="uk-UA" sz="2000" b="1" baseline="0" dirty="0" smtClean="0"/>
                        <a:t> 4 </a:t>
                      </a:r>
                      <a:r>
                        <a:rPr lang="uk-UA" sz="2000" b="1" baseline="0" dirty="0" err="1" smtClean="0"/>
                        <a:t>мс</a:t>
                      </a:r>
                      <a:r>
                        <a:rPr lang="uk-UA" sz="2000" b="1" baseline="0" dirty="0" smtClean="0"/>
                        <a:t>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немає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97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/>
                        <a:t>Всього:</a:t>
                      </a:r>
                      <a:endParaRPr lang="ru-RU" sz="2000" b="1" dirty="0" smtClean="0"/>
                    </a:p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4414" y="0"/>
            <a:ext cx="700092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Невстигаючі 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14414" y="428604"/>
          <a:ext cx="6500858" cy="6287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215"/>
                <a:gridCol w="1637307"/>
                <a:gridCol w="1613121"/>
                <a:gridCol w="1625215"/>
              </a:tblGrid>
              <a:tr h="921982"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Група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</a:txBody>
                  <a:tcPr/>
                </a:tc>
              </a:tr>
              <a:tr h="531844"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</a:t>
                      </a:r>
                      <a:r>
                        <a:rPr lang="uk-UA" sz="2000" b="1" dirty="0" smtClean="0"/>
                        <a:t>1Аф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Долгополова</a:t>
                      </a:r>
                      <a:endParaRPr lang="uk-UA" dirty="0" smtClean="0"/>
                    </a:p>
                    <a:p>
                      <a:r>
                        <a:rPr lang="uk-UA" dirty="0" smtClean="0"/>
                        <a:t>(7 </a:t>
                      </a:r>
                      <a:r>
                        <a:rPr lang="uk-UA" dirty="0" err="1" smtClean="0"/>
                        <a:t>дисципл</a:t>
                      </a:r>
                      <a:r>
                        <a:rPr lang="uk-UA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Савінова</a:t>
                      </a:r>
                      <a:endParaRPr lang="uk-UA" dirty="0" smtClean="0"/>
                    </a:p>
                    <a:p>
                      <a:r>
                        <a:rPr lang="uk-UA" dirty="0" smtClean="0"/>
                        <a:t>(</a:t>
                      </a:r>
                      <a:r>
                        <a:rPr lang="uk-UA" dirty="0" err="1" smtClean="0"/>
                        <a:t>Матем</a:t>
                      </a:r>
                      <a:r>
                        <a:rPr lang="uk-UA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9709"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</a:t>
                      </a:r>
                      <a:r>
                        <a:rPr lang="uk-UA" sz="2000" b="1" dirty="0" smtClean="0"/>
                        <a:t>1Бф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немає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70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     I</a:t>
                      </a:r>
                      <a:r>
                        <a:rPr lang="uk-UA" sz="2000" b="1" dirty="0" smtClean="0"/>
                        <a:t> ф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Глушан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Мед.біологія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602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      2А</a:t>
                      </a:r>
                      <a:r>
                        <a:rPr lang="uk-UA" sz="2000" b="1" baseline="0" dirty="0" smtClean="0"/>
                        <a:t>ф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немає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      2Бф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немає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</a:t>
                      </a:r>
                      <a:r>
                        <a:rPr lang="en-US" sz="1800" b="1" dirty="0" smtClean="0"/>
                        <a:t>II</a:t>
                      </a:r>
                      <a:r>
                        <a:rPr lang="uk-UA" b="1" dirty="0" smtClean="0"/>
                        <a:t> ф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Бігун  В.,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Кая</a:t>
                      </a:r>
                      <a:r>
                        <a:rPr lang="uk-UA" dirty="0" smtClean="0"/>
                        <a:t> 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Внутр.медиц</a:t>
                      </a:r>
                      <a:endParaRPr lang="ru-RU" dirty="0"/>
                    </a:p>
                  </a:txBody>
                  <a:tcPr/>
                </a:tc>
              </a:tr>
              <a:tr h="409709"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</a:t>
                      </a:r>
                      <a:r>
                        <a:rPr lang="uk-UA" sz="2000" b="1" dirty="0" smtClean="0"/>
                        <a:t>3 </a:t>
                      </a:r>
                      <a:r>
                        <a:rPr lang="uk-UA" sz="2000" b="1" dirty="0" err="1" smtClean="0"/>
                        <a:t>Аф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немає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6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       </a:t>
                      </a:r>
                      <a:r>
                        <a:rPr lang="uk-UA" sz="2000" b="1" dirty="0" smtClean="0"/>
                        <a:t>Ш ф</a:t>
                      </a:r>
                      <a:endParaRPr lang="ru-RU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немає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45482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       4Аф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5 осіб; </a:t>
                      </a:r>
                      <a:r>
                        <a:rPr lang="uk-UA" dirty="0" err="1" smtClean="0"/>
                        <a:t>Чупахін</a:t>
                      </a:r>
                      <a:r>
                        <a:rPr lang="uk-UA" dirty="0" smtClean="0"/>
                        <a:t>, </a:t>
                      </a:r>
                      <a:r>
                        <a:rPr lang="uk-UA" dirty="0" err="1" smtClean="0"/>
                        <a:t>Онопко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Петренко,</a:t>
                      </a:r>
                    </a:p>
                    <a:p>
                      <a:r>
                        <a:rPr lang="uk-UA" dirty="0" err="1" smtClean="0"/>
                        <a:t>Нерощин</a:t>
                      </a:r>
                      <a:r>
                        <a:rPr lang="uk-UA" dirty="0" smtClean="0"/>
                        <a:t>,</a:t>
                      </a:r>
                    </a:p>
                    <a:p>
                      <a:r>
                        <a:rPr lang="uk-UA" dirty="0" err="1" smtClean="0"/>
                        <a:t>Пушенко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4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/>
                        <a:t>Всього:</a:t>
                      </a:r>
                      <a:endParaRPr lang="ru-RU" sz="2000" b="1" dirty="0" smtClean="0"/>
                    </a:p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10 осіб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4414" y="0"/>
            <a:ext cx="700092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Невстигаючі 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85852" y="500041"/>
          <a:ext cx="6572295" cy="635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689"/>
                <a:gridCol w="1673898"/>
                <a:gridCol w="1649172"/>
                <a:gridCol w="1661536"/>
              </a:tblGrid>
              <a:tr h="883082"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Група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По сесії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По семестру</a:t>
                      </a:r>
                    </a:p>
                  </a:txBody>
                  <a:tcPr/>
                </a:tc>
              </a:tr>
              <a:tr h="659271"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</a:t>
                      </a:r>
                      <a:r>
                        <a:rPr lang="uk-UA" sz="2000" b="1" baseline="0" dirty="0" smtClean="0"/>
                        <a:t> 4мс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Симорот</a:t>
                      </a:r>
                      <a:r>
                        <a:rPr lang="uk-UA" dirty="0" smtClean="0"/>
                        <a:t> Д.</a:t>
                      </a:r>
                    </a:p>
                    <a:p>
                      <a:r>
                        <a:rPr lang="uk-UA" dirty="0" err="1" smtClean="0"/>
                        <a:t>Солдатенко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Черенков В.</a:t>
                      </a:r>
                    </a:p>
                    <a:p>
                      <a:r>
                        <a:rPr lang="uk-UA" dirty="0" err="1" smtClean="0"/>
                        <a:t>Яцола</a:t>
                      </a:r>
                      <a:r>
                        <a:rPr lang="uk-UA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</a:t>
                      </a:r>
                      <a:r>
                        <a:rPr lang="uk-UA" baseline="0" dirty="0" smtClean="0"/>
                        <a:t> 4</a:t>
                      </a:r>
                      <a:endParaRPr lang="ru-RU" dirty="0"/>
                    </a:p>
                  </a:txBody>
                  <a:tcPr/>
                </a:tc>
              </a:tr>
              <a:tr h="51563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     I</a:t>
                      </a:r>
                      <a:r>
                        <a:rPr lang="uk-UA" sz="2000" b="1" dirty="0" smtClean="0"/>
                        <a:t> ф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 </a:t>
                      </a:r>
                      <a:r>
                        <a:rPr lang="uk-UA" sz="1600" dirty="0" err="1" smtClean="0"/>
                        <a:t>Гапоненко</a:t>
                      </a:r>
                      <a:r>
                        <a:rPr lang="uk-UA" sz="1600" dirty="0" smtClean="0"/>
                        <a:t> М.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немає</a:t>
                      </a:r>
                      <a:endParaRPr lang="ru-RU" dirty="0"/>
                    </a:p>
                  </a:txBody>
                  <a:tcPr/>
                </a:tc>
              </a:tr>
              <a:tr h="659271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      2А</a:t>
                      </a:r>
                      <a:r>
                        <a:rPr lang="uk-UA" sz="2000" b="1" baseline="0" dirty="0" smtClean="0"/>
                        <a:t>ф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Паламарчук 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Ларіонова 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немає</a:t>
                      </a:r>
                      <a:endParaRPr lang="ru-RU" dirty="0"/>
                    </a:p>
                  </a:txBody>
                  <a:tcPr/>
                </a:tc>
              </a:tr>
              <a:tr h="469794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      2Бф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   Нагорна О.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    немає</a:t>
                      </a:r>
                      <a:endParaRPr lang="ru-RU" dirty="0" smtClean="0"/>
                    </a:p>
                  </a:txBody>
                  <a:tcPr/>
                </a:tc>
              </a:tr>
              <a:tr h="659271"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</a:t>
                      </a:r>
                      <a:r>
                        <a:rPr lang="en-US" sz="1800" b="1" dirty="0" smtClean="0"/>
                        <a:t>II</a:t>
                      </a:r>
                      <a:r>
                        <a:rPr lang="uk-UA" b="1" dirty="0" smtClean="0"/>
                        <a:t> ф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Александров</a:t>
                      </a:r>
                    </a:p>
                    <a:p>
                      <a:r>
                        <a:rPr lang="uk-UA" dirty="0" smtClean="0"/>
                        <a:t>Кузько </a:t>
                      </a:r>
                      <a:r>
                        <a:rPr lang="uk-UA" dirty="0" err="1" smtClean="0"/>
                        <a:t>Нат</a:t>
                      </a:r>
                      <a:r>
                        <a:rPr lang="uk-UA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Бичок К.</a:t>
                      </a:r>
                    </a:p>
                    <a:p>
                      <a:r>
                        <a:rPr lang="uk-UA" dirty="0" err="1" smtClean="0"/>
                        <a:t>Ожог</a:t>
                      </a:r>
                      <a:r>
                        <a:rPr lang="uk-UA" dirty="0" smtClean="0"/>
                        <a:t> Ю.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3</a:t>
                      </a:r>
                      <a:endParaRPr lang="ru-RU" dirty="0"/>
                    </a:p>
                  </a:txBody>
                  <a:tcPr/>
                </a:tc>
              </a:tr>
              <a:tr h="941816"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</a:t>
                      </a:r>
                      <a:r>
                        <a:rPr lang="uk-UA" sz="2000" b="1" dirty="0" smtClean="0"/>
                        <a:t>3 </a:t>
                      </a:r>
                      <a:r>
                        <a:rPr lang="uk-UA" sz="2000" b="1" dirty="0" err="1" smtClean="0"/>
                        <a:t>Аф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Варавка</a:t>
                      </a:r>
                      <a:r>
                        <a:rPr lang="uk-UA" dirty="0" smtClean="0"/>
                        <a:t> 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Лисенко С.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Черненко В.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 smtClean="0"/>
                        <a:t>Варавка</a:t>
                      </a:r>
                      <a:r>
                        <a:rPr lang="uk-UA" dirty="0" smtClean="0"/>
                        <a:t> А.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4396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       </a:t>
                      </a:r>
                      <a:r>
                        <a:rPr lang="uk-UA" sz="2000" b="1" dirty="0" smtClean="0"/>
                        <a:t>Ш ф</a:t>
                      </a:r>
                      <a:endParaRPr lang="ru-RU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Новик</a:t>
                      </a:r>
                      <a:r>
                        <a:rPr lang="uk-UA" dirty="0" smtClean="0"/>
                        <a:t> А,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Зеленська</a:t>
                      </a:r>
                      <a:r>
                        <a:rPr lang="uk-UA" dirty="0" smtClean="0"/>
                        <a:t> І.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2</a:t>
                      </a:r>
                      <a:endParaRPr lang="ru-RU" dirty="0"/>
                    </a:p>
                  </a:txBody>
                  <a:tcPr/>
                </a:tc>
              </a:tr>
              <a:tr h="40812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       4Бф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Фесенко</a:t>
                      </a:r>
                      <a:r>
                        <a:rPr lang="uk-UA" dirty="0" smtClean="0"/>
                        <a:t> Є.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Свєтова</a:t>
                      </a:r>
                      <a:r>
                        <a:rPr lang="uk-UA" dirty="0" smtClean="0"/>
                        <a:t> 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2</a:t>
                      </a:r>
                      <a:endParaRPr lang="ru-RU" dirty="0"/>
                    </a:p>
                  </a:txBody>
                  <a:tcPr/>
                </a:tc>
              </a:tr>
              <a:tr h="722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/>
                        <a:t>       3Бф</a:t>
                      </a:r>
                      <a:endParaRPr lang="ru-RU" sz="2000" b="1" dirty="0" smtClean="0"/>
                    </a:p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Корнєєва</a:t>
                      </a:r>
                      <a:r>
                        <a:rPr lang="uk-UA" dirty="0" smtClean="0"/>
                        <a:t> М,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Чернявський</a:t>
                      </a:r>
                      <a:r>
                        <a:rPr lang="uk-UA" sz="1400" dirty="0" smtClean="0"/>
                        <a:t> 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4414" y="0"/>
            <a:ext cx="700092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Відмінники 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928670"/>
          <a:ext cx="4572955" cy="5203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564"/>
                <a:gridCol w="2238391"/>
              </a:tblGrid>
              <a:tr h="1259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1 М/С</a:t>
                      </a:r>
                      <a:endParaRPr lang="ru-RU" b="1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Середній бал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7.58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800" b="1" dirty="0" smtClean="0"/>
                        <a:t>%</a:t>
                      </a:r>
                      <a:r>
                        <a:rPr lang="uk-UA" sz="1800" b="1" baseline="0" dirty="0" smtClean="0"/>
                        <a:t> </a:t>
                      </a:r>
                      <a:r>
                        <a:rPr lang="uk-UA" sz="1800" b="1" dirty="0" smtClean="0"/>
                        <a:t>успішності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Якість знань 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74.55</a:t>
                      </a:r>
                      <a:endParaRPr lang="ru-RU" dirty="0"/>
                    </a:p>
                  </a:txBody>
                  <a:tcPr/>
                </a:tc>
              </a:tr>
              <a:tr h="71062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%</a:t>
                      </a:r>
                      <a:r>
                        <a:rPr lang="uk-UA" b="1" baseline="0" dirty="0" smtClean="0"/>
                        <a:t> хорошистів та відмінників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30.25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На “12”- “7”(</a:t>
                      </a:r>
                      <a:r>
                        <a:rPr lang="uk-UA" b="1" dirty="0" err="1" smtClean="0"/>
                        <a:t>студ</a:t>
                      </a:r>
                      <a:r>
                        <a:rPr lang="uk-UA" b="1" dirty="0" smtClean="0"/>
                        <a:t>.)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</a:t>
                      </a:r>
                      <a:r>
                        <a:rPr lang="uk-UA" baseline="0" dirty="0" smtClean="0"/>
                        <a:t>   5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На “10” та “7” з</a:t>
                      </a:r>
                      <a:r>
                        <a:rPr lang="uk-UA" b="1" baseline="0" dirty="0" smtClean="0"/>
                        <a:t> однією “6”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  1</a:t>
                      </a:r>
                      <a:endParaRPr lang="ru-RU" dirty="0"/>
                    </a:p>
                  </a:txBody>
                  <a:tcPr/>
                </a:tc>
              </a:tr>
              <a:tr h="376974">
                <a:tc>
                  <a:txBody>
                    <a:bodyPr/>
                    <a:lstStyle/>
                    <a:p>
                      <a:r>
                        <a:rPr lang="uk-UA" sz="1800" b="1" dirty="0" smtClean="0"/>
                        <a:t>Відмінники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-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Не атестовані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      - </a:t>
                      </a:r>
                      <a:endParaRPr lang="ru-RU" b="1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Невстигаючі (</a:t>
                      </a:r>
                      <a:r>
                        <a:rPr lang="uk-UA" sz="1600" b="1" dirty="0" err="1" smtClean="0"/>
                        <a:t>студ</a:t>
                      </a:r>
                      <a:r>
                        <a:rPr lang="uk-UA" sz="1600" b="1" dirty="0" smtClean="0"/>
                        <a:t>.)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    -</a:t>
                      </a:r>
                      <a:endParaRPr lang="ru-RU" b="1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Пропуски занять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20 годин  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0034" y="428604"/>
            <a:ext cx="585791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Група 1 М/С - класний керівник </a:t>
            </a:r>
            <a:r>
              <a:rPr lang="uk-UA" b="1" dirty="0" err="1" smtClean="0"/>
              <a:t>Рощик</a:t>
            </a:r>
            <a:r>
              <a:rPr lang="uk-UA" b="1" dirty="0" smtClean="0"/>
              <a:t> В.А.</a:t>
            </a:r>
            <a:endParaRPr lang="ru-RU" b="1" dirty="0"/>
          </a:p>
        </p:txBody>
      </p:sp>
      <p:pic>
        <p:nvPicPr>
          <p:cNvPr id="4" name="Рисунок 3" descr="1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714620"/>
            <a:ext cx="3629906" cy="2720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43181759"/>
              </p:ext>
            </p:extLst>
          </p:nvPr>
        </p:nvGraphicFramePr>
        <p:xfrm>
          <a:off x="642910" y="857232"/>
          <a:ext cx="4572955" cy="5294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564"/>
                <a:gridCol w="2238391"/>
              </a:tblGrid>
              <a:tr h="1259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1 АФ</a:t>
                      </a:r>
                      <a:endParaRPr lang="ru-RU" b="1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Середній бал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7.36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800" b="1" dirty="0" smtClean="0"/>
                        <a:t>%</a:t>
                      </a:r>
                      <a:r>
                        <a:rPr lang="uk-UA" sz="1800" b="1" baseline="0" dirty="0" smtClean="0"/>
                        <a:t> </a:t>
                      </a:r>
                      <a:r>
                        <a:rPr lang="uk-UA" sz="1800" b="1" dirty="0" smtClean="0"/>
                        <a:t>успішності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87.5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Якість знань 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62.5</a:t>
                      </a:r>
                      <a:endParaRPr lang="ru-RU" dirty="0"/>
                    </a:p>
                  </a:txBody>
                  <a:tcPr/>
                </a:tc>
              </a:tr>
              <a:tr h="71062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%</a:t>
                      </a:r>
                      <a:r>
                        <a:rPr lang="uk-UA" b="1" baseline="0" dirty="0" smtClean="0"/>
                        <a:t> хорошистів та відмінників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25.0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На “12”- “7”(</a:t>
                      </a:r>
                      <a:r>
                        <a:rPr lang="uk-UA" b="1" dirty="0" err="1" smtClean="0"/>
                        <a:t>студ</a:t>
                      </a:r>
                      <a:r>
                        <a:rPr lang="uk-UA" b="1" dirty="0" smtClean="0"/>
                        <a:t>.)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</a:t>
                      </a:r>
                      <a:r>
                        <a:rPr lang="ru-RU" baseline="0" dirty="0" smtClean="0"/>
                        <a:t> 4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На “12” та “7” з</a:t>
                      </a:r>
                      <a:r>
                        <a:rPr lang="uk-UA" b="1" baseline="0" dirty="0" smtClean="0"/>
                        <a:t> однією “6”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1</a:t>
                      </a:r>
                      <a:endParaRPr lang="ru-RU" dirty="0"/>
                    </a:p>
                  </a:txBody>
                  <a:tcPr/>
                </a:tc>
              </a:tr>
              <a:tr h="376974">
                <a:tc>
                  <a:txBody>
                    <a:bodyPr/>
                    <a:lstStyle/>
                    <a:p>
                      <a:r>
                        <a:rPr lang="uk-UA" sz="1800" b="1" dirty="0" smtClean="0"/>
                        <a:t>Відмінники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-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Невстигаючі (</a:t>
                      </a:r>
                      <a:r>
                        <a:rPr lang="uk-UA" sz="1600" b="1" dirty="0" err="1" smtClean="0"/>
                        <a:t>студ</a:t>
                      </a:r>
                      <a:r>
                        <a:rPr lang="uk-UA" sz="1600" b="1" dirty="0" smtClean="0"/>
                        <a:t>.)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(</a:t>
                      </a:r>
                      <a:r>
                        <a:rPr lang="ru-RU" sz="1600" dirty="0" err="1" smtClean="0"/>
                        <a:t>Савінова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dirty="0" smtClean="0"/>
                        <a:t>–</a:t>
                      </a:r>
                      <a:r>
                        <a:rPr lang="ru-RU" sz="1400" dirty="0" err="1" smtClean="0"/>
                        <a:t>матем</a:t>
                      </a:r>
                      <a:r>
                        <a:rPr lang="ru-RU" dirty="0" smtClean="0"/>
                        <a:t>.,</a:t>
                      </a:r>
                      <a:r>
                        <a:rPr lang="ru-RU" sz="1600" dirty="0" smtClean="0"/>
                        <a:t>Долгополова</a:t>
                      </a:r>
                      <a:r>
                        <a:rPr lang="ru-RU" dirty="0" smtClean="0"/>
                        <a:t>- 7 </a:t>
                      </a:r>
                      <a:r>
                        <a:rPr lang="ru-RU" dirty="0" err="1" smtClean="0"/>
                        <a:t>дисц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Пропуски занять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218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2976" y="142852"/>
            <a:ext cx="735811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Група 1Аф - класний керівник        Паламарчук І.В.</a:t>
            </a:r>
            <a:endParaRPr lang="ru-RU" b="1" dirty="0"/>
          </a:p>
        </p:txBody>
      </p:sp>
      <p:pic>
        <p:nvPicPr>
          <p:cNvPr id="5" name="Рисунок 4" descr="Адаптація першокласників до навчання у школі: маленькі секрети важливого  досвіду | Школа 18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357430"/>
            <a:ext cx="250033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AutoShape 2" descr="Випускний капелюх з глобусом Землі. Концепція глобального бізнес-дослідження, за кордоном освіта, повернення до школи. Освіта в глобальному світі, навчання за кордоном в університетах по всьому світу. вивчення мови&#10; - Фото,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Випускний капелюх з глобусом Землі. Концепція глобального бізнес-дослідження, за кордоном освіта, повернення до школи. Освіта в глобальному світі, навчання за кордоном в університетах по всьому світу. вивчення мови&#10; - Фото,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60632372"/>
              </p:ext>
            </p:extLst>
          </p:nvPr>
        </p:nvGraphicFramePr>
        <p:xfrm>
          <a:off x="571472" y="928670"/>
          <a:ext cx="4572955" cy="4975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564"/>
                <a:gridCol w="2238391"/>
              </a:tblGrid>
              <a:tr h="1259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1Бф   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Середній бал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7.54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%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dirty="0" smtClean="0"/>
                        <a:t>успішності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100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Якість знань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65.2</a:t>
                      </a:r>
                      <a:endParaRPr lang="ru-RU" dirty="0"/>
                    </a:p>
                  </a:txBody>
                  <a:tcPr/>
                </a:tc>
              </a:tr>
              <a:tr h="710620">
                <a:tc>
                  <a:txBody>
                    <a:bodyPr/>
                    <a:lstStyle/>
                    <a:p>
                      <a:r>
                        <a:rPr lang="uk-UA" dirty="0" smtClean="0"/>
                        <a:t>%</a:t>
                      </a:r>
                      <a:r>
                        <a:rPr lang="uk-UA" baseline="0" dirty="0" smtClean="0"/>
                        <a:t> хорошистів та відмінників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37.5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На “5”та “4”(</a:t>
                      </a:r>
                      <a:r>
                        <a:rPr lang="uk-UA" dirty="0" err="1" smtClean="0"/>
                        <a:t>студ</a:t>
                      </a:r>
                      <a:r>
                        <a:rPr lang="uk-UA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6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На “5” та “4” з</a:t>
                      </a:r>
                      <a:r>
                        <a:rPr lang="uk-UA" baseline="0" dirty="0" smtClean="0"/>
                        <a:t> однією “3”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        1</a:t>
                      </a:r>
                      <a:endParaRPr lang="ru-RU" dirty="0"/>
                    </a:p>
                  </a:txBody>
                  <a:tcPr/>
                </a:tc>
              </a:tr>
              <a:tr h="376974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Відмінники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-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Невстигаючі (</a:t>
                      </a:r>
                      <a:r>
                        <a:rPr lang="uk-UA" sz="1600" dirty="0" err="1" smtClean="0"/>
                        <a:t>студ</a:t>
                      </a:r>
                      <a:r>
                        <a:rPr lang="uk-UA" sz="1600" dirty="0" smtClean="0"/>
                        <a:t>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-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Не атестовані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-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Пропуски занять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166 годин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1472" y="428604"/>
            <a:ext cx="685804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Група  1Бф - класний керівник  </a:t>
            </a:r>
            <a:r>
              <a:rPr lang="uk-UA" b="1" dirty="0" err="1" smtClean="0"/>
              <a:t>Павлюченко</a:t>
            </a:r>
            <a:r>
              <a:rPr lang="uk-UA" b="1" dirty="0" smtClean="0"/>
              <a:t> А.О.</a:t>
            </a:r>
            <a:endParaRPr lang="ru-RU" b="1" dirty="0"/>
          </a:p>
        </p:txBody>
      </p:sp>
      <p:pic>
        <p:nvPicPr>
          <p:cNvPr id="5" name="Рисунок 4" descr="Человек за книгам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428868"/>
            <a:ext cx="3000396" cy="304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2"/>
            <a:ext cx="657229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Група </a:t>
            </a:r>
            <a:r>
              <a:rPr lang="en-US" b="1" dirty="0" smtClean="0"/>
              <a:t>I</a:t>
            </a:r>
            <a:r>
              <a:rPr lang="uk-UA" b="1" dirty="0" smtClean="0"/>
              <a:t> ф - класний керівник</a:t>
            </a:r>
            <a:r>
              <a:rPr lang="ru-RU" b="1" dirty="0" smtClean="0"/>
              <a:t>  </a:t>
            </a:r>
            <a:r>
              <a:rPr lang="ru-RU" b="1" dirty="0" err="1" smtClean="0"/>
              <a:t>Спаський</a:t>
            </a:r>
            <a:r>
              <a:rPr lang="ru-RU" b="1" dirty="0" smtClean="0"/>
              <a:t> С.М.</a:t>
            </a:r>
            <a:endParaRPr lang="uk-UA" b="1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5434346"/>
              </p:ext>
            </p:extLst>
          </p:nvPr>
        </p:nvGraphicFramePr>
        <p:xfrm>
          <a:off x="571472" y="571479"/>
          <a:ext cx="4786346" cy="6261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2176"/>
                <a:gridCol w="2304170"/>
              </a:tblGrid>
              <a:tr h="4345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</a:t>
                      </a:r>
                      <a:r>
                        <a:rPr lang="en-US" dirty="0" smtClean="0"/>
                        <a:t>I</a:t>
                      </a:r>
                      <a:r>
                        <a:rPr lang="uk-UA" dirty="0" smtClean="0"/>
                        <a:t> ф </a:t>
                      </a:r>
                      <a:endParaRPr lang="ru-RU" dirty="0"/>
                    </a:p>
                  </a:txBody>
                  <a:tcPr/>
                </a:tc>
              </a:tr>
              <a:tr h="489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Середній бал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3.7</a:t>
                      </a:r>
                      <a:endParaRPr lang="ru-RU" dirty="0"/>
                    </a:p>
                  </a:txBody>
                  <a:tcPr/>
                </a:tc>
              </a:tr>
              <a:tr h="489136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%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dirty="0" smtClean="0"/>
                        <a:t>успішності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90.9</a:t>
                      </a:r>
                      <a:endParaRPr lang="ru-RU" dirty="0"/>
                    </a:p>
                  </a:txBody>
                  <a:tcPr/>
                </a:tc>
              </a:tr>
              <a:tr h="489136">
                <a:tc>
                  <a:txBody>
                    <a:bodyPr/>
                    <a:lstStyle/>
                    <a:p>
                      <a:r>
                        <a:rPr lang="uk-UA" dirty="0" smtClean="0"/>
                        <a:t>Якість знань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59.74</a:t>
                      </a:r>
                      <a:endParaRPr lang="ru-RU" dirty="0"/>
                    </a:p>
                  </a:txBody>
                  <a:tcPr/>
                </a:tc>
              </a:tr>
              <a:tr h="669815">
                <a:tc>
                  <a:txBody>
                    <a:bodyPr/>
                    <a:lstStyle/>
                    <a:p>
                      <a:r>
                        <a:rPr lang="uk-UA" dirty="0" smtClean="0"/>
                        <a:t>%</a:t>
                      </a:r>
                      <a:r>
                        <a:rPr lang="uk-UA" baseline="0" dirty="0" smtClean="0"/>
                        <a:t> хорошистів та відмінників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27.27</a:t>
                      </a:r>
                      <a:endParaRPr lang="ru-RU" dirty="0"/>
                    </a:p>
                  </a:txBody>
                  <a:tcPr/>
                </a:tc>
              </a:tr>
              <a:tr h="670417">
                <a:tc>
                  <a:txBody>
                    <a:bodyPr/>
                    <a:lstStyle/>
                    <a:p>
                      <a:r>
                        <a:rPr lang="uk-UA" dirty="0" smtClean="0"/>
                        <a:t>На “5”- “4”(</a:t>
                      </a:r>
                      <a:r>
                        <a:rPr lang="uk-UA" dirty="0" err="1" smtClean="0"/>
                        <a:t>студ</a:t>
                      </a:r>
                      <a:r>
                        <a:rPr lang="uk-UA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r>
                        <a:rPr lang="uk-UA" baseline="0" dirty="0" smtClean="0"/>
                        <a:t> (Науменко А., </a:t>
                      </a:r>
                      <a:r>
                        <a:rPr lang="uk-UA" baseline="0" dirty="0" err="1" smtClean="0"/>
                        <a:t>Шерепа</a:t>
                      </a:r>
                      <a:r>
                        <a:rPr lang="uk-UA" baseline="0" dirty="0" smtClean="0"/>
                        <a:t> П.</a:t>
                      </a:r>
                      <a:endParaRPr lang="ru-RU" dirty="0"/>
                    </a:p>
                  </a:txBody>
                  <a:tcPr/>
                </a:tc>
              </a:tr>
              <a:tr h="760456">
                <a:tc>
                  <a:txBody>
                    <a:bodyPr/>
                    <a:lstStyle/>
                    <a:p>
                      <a:r>
                        <a:rPr lang="uk-UA" dirty="0" smtClean="0"/>
                        <a:t>На “5” та “4” з</a:t>
                      </a:r>
                      <a:r>
                        <a:rPr lang="uk-UA" baseline="0" dirty="0" smtClean="0"/>
                        <a:t> однією “3”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2</a:t>
                      </a:r>
                      <a:endParaRPr lang="ru-RU" dirty="0"/>
                    </a:p>
                  </a:txBody>
                  <a:tcPr/>
                </a:tc>
              </a:tr>
              <a:tr h="466382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Відмінники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1 (</a:t>
                      </a:r>
                      <a:r>
                        <a:rPr lang="uk-UA" dirty="0" err="1" smtClean="0"/>
                        <a:t>Гапоненко</a:t>
                      </a:r>
                      <a:r>
                        <a:rPr lang="uk-UA" dirty="0" smtClean="0"/>
                        <a:t> М.)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489136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Невстигаючі (</a:t>
                      </a:r>
                      <a:r>
                        <a:rPr lang="uk-UA" sz="1600" dirty="0" err="1" smtClean="0"/>
                        <a:t>студ</a:t>
                      </a:r>
                      <a:r>
                        <a:rPr lang="uk-UA" sz="1600" dirty="0" smtClean="0"/>
                        <a:t>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1 - </a:t>
                      </a:r>
                      <a:r>
                        <a:rPr lang="uk-UA" dirty="0" err="1" smtClean="0"/>
                        <a:t>Глушан</a:t>
                      </a:r>
                      <a:r>
                        <a:rPr lang="uk-UA" dirty="0" smtClean="0"/>
                        <a:t> А. (</a:t>
                      </a:r>
                      <a:r>
                        <a:rPr lang="uk-UA" dirty="0" err="1" smtClean="0"/>
                        <a:t>мед.біологія</a:t>
                      </a:r>
                      <a:r>
                        <a:rPr lang="uk-UA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489136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 Не атестовані (</a:t>
                      </a:r>
                      <a:r>
                        <a:rPr lang="uk-UA" sz="1600" dirty="0" err="1" smtClean="0"/>
                        <a:t>студ</a:t>
                      </a:r>
                      <a:r>
                        <a:rPr lang="uk-UA" sz="1600" dirty="0" smtClean="0"/>
                        <a:t>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- </a:t>
                      </a:r>
                      <a:endParaRPr lang="ru-RU" dirty="0"/>
                    </a:p>
                  </a:txBody>
                  <a:tcPr/>
                </a:tc>
              </a:tr>
              <a:tr h="489136">
                <a:tc>
                  <a:txBody>
                    <a:bodyPr/>
                    <a:lstStyle/>
                    <a:p>
                      <a:r>
                        <a:rPr lang="uk-UA" dirty="0" smtClean="0"/>
                        <a:t>Пропуски занять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112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БІБЛІОШОПІНГ: Афоризми про книгу, читанн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32" y="2795582"/>
            <a:ext cx="299085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928670"/>
          <a:ext cx="4572955" cy="5525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564"/>
                <a:gridCol w="2238391"/>
              </a:tblGrid>
              <a:tr h="1259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2</a:t>
                      </a:r>
                      <a:r>
                        <a:rPr lang="uk-UA" b="1" baseline="0" dirty="0" smtClean="0"/>
                        <a:t> </a:t>
                      </a:r>
                      <a:r>
                        <a:rPr lang="uk-UA" b="1" baseline="0" dirty="0" err="1" smtClean="0"/>
                        <a:t>мс</a:t>
                      </a:r>
                      <a:endParaRPr lang="ru-RU" b="1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Середній бал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 3.72</a:t>
                      </a:r>
                      <a:endParaRPr lang="ru-RU" b="1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800" b="1" dirty="0" smtClean="0"/>
                        <a:t>%</a:t>
                      </a:r>
                      <a:r>
                        <a:rPr lang="uk-UA" sz="1800" b="1" baseline="0" dirty="0" smtClean="0"/>
                        <a:t> </a:t>
                      </a:r>
                      <a:r>
                        <a:rPr lang="uk-UA" sz="1800" b="1" dirty="0" smtClean="0"/>
                        <a:t>успішності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100/ 94.12</a:t>
                      </a:r>
                      <a:r>
                        <a:rPr lang="uk-UA" b="1" baseline="0" dirty="0" smtClean="0"/>
                        <a:t> (</a:t>
                      </a:r>
                      <a:r>
                        <a:rPr lang="uk-UA" sz="1200" b="1" baseline="0" dirty="0" smtClean="0"/>
                        <a:t>сесія)</a:t>
                      </a:r>
                      <a:r>
                        <a:rPr lang="uk-UA" b="1" dirty="0" smtClean="0"/>
                        <a:t>             </a:t>
                      </a:r>
                      <a:endParaRPr lang="ru-RU" sz="1200" b="1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Якість знань 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 62.18</a:t>
                      </a:r>
                      <a:endParaRPr lang="ru-RU" b="1" dirty="0"/>
                    </a:p>
                  </a:txBody>
                  <a:tcPr/>
                </a:tc>
              </a:tr>
              <a:tr h="613694">
                <a:tc>
                  <a:txBody>
                    <a:bodyPr/>
                    <a:lstStyle/>
                    <a:p>
                      <a:r>
                        <a:rPr lang="uk-UA" b="1" dirty="0" smtClean="0"/>
                        <a:t>%</a:t>
                      </a:r>
                      <a:r>
                        <a:rPr lang="uk-UA" b="1" baseline="0" dirty="0" smtClean="0"/>
                        <a:t> хорошистів та відмінників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 29.41</a:t>
                      </a:r>
                      <a:endParaRPr lang="ru-RU" b="1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На “5”- “4”(</a:t>
                      </a:r>
                      <a:r>
                        <a:rPr lang="uk-UA" b="1" dirty="0" err="1" smtClean="0"/>
                        <a:t>студ</a:t>
                      </a:r>
                      <a:r>
                        <a:rPr lang="uk-UA" b="1" dirty="0" smtClean="0"/>
                        <a:t>.)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  5</a:t>
                      </a:r>
                      <a:endParaRPr lang="ru-RU" b="1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На “5” та “4” з</a:t>
                      </a:r>
                      <a:r>
                        <a:rPr lang="uk-UA" b="1" baseline="0" dirty="0" smtClean="0"/>
                        <a:t> однією “3”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   2</a:t>
                      </a:r>
                      <a:endParaRPr lang="ru-RU" b="1" dirty="0"/>
                    </a:p>
                  </a:txBody>
                  <a:tcPr/>
                </a:tc>
              </a:tr>
              <a:tr h="376974">
                <a:tc>
                  <a:txBody>
                    <a:bodyPr/>
                    <a:lstStyle/>
                    <a:p>
                      <a:r>
                        <a:rPr lang="uk-UA" sz="1800" b="1" dirty="0" smtClean="0"/>
                        <a:t>Відмінники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   -</a:t>
                      </a:r>
                      <a:endParaRPr lang="ru-RU" b="1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Невстигаючі (</a:t>
                      </a:r>
                      <a:r>
                        <a:rPr lang="uk-UA" sz="1600" b="1" dirty="0" err="1" smtClean="0"/>
                        <a:t>студ</a:t>
                      </a:r>
                      <a:r>
                        <a:rPr lang="uk-UA" sz="1600" b="1" dirty="0" smtClean="0"/>
                        <a:t>.)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 1 ( </a:t>
                      </a:r>
                      <a:r>
                        <a:rPr lang="uk-UA" b="1" dirty="0" err="1" smtClean="0"/>
                        <a:t>Чубата-</a:t>
                      </a:r>
                      <a:r>
                        <a:rPr lang="uk-UA" b="1" dirty="0" smtClean="0"/>
                        <a:t> </a:t>
                      </a:r>
                      <a:r>
                        <a:rPr lang="uk-UA" sz="1400" b="1" dirty="0" err="1" smtClean="0"/>
                        <a:t>матем</a:t>
                      </a:r>
                      <a:r>
                        <a:rPr lang="uk-UA" sz="1400" b="1" dirty="0" smtClean="0"/>
                        <a:t>, анатомія)</a:t>
                      </a:r>
                      <a:endParaRPr lang="ru-RU" sz="1400" b="1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Не атестовані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  -</a:t>
                      </a:r>
                      <a:endParaRPr lang="ru-RU" b="1" dirty="0"/>
                    </a:p>
                  </a:txBody>
                  <a:tcPr/>
                </a:tc>
              </a:tr>
              <a:tr h="86470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Пропуски занять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  70 годин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0034" y="214290"/>
            <a:ext cx="728667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Група 2 М/С - класний керівник     Шерудило О.О.</a:t>
            </a:r>
            <a:endParaRPr lang="ru-RU" b="1" dirty="0"/>
          </a:p>
        </p:txBody>
      </p:sp>
      <p:pic>
        <p:nvPicPr>
          <p:cNvPr id="5" name="Рисунок 4" descr="https://vsepic.com.ua/uploads/posts/2021-08/navchannja-krasivi-kartinki-2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500306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08604077"/>
              </p:ext>
            </p:extLst>
          </p:nvPr>
        </p:nvGraphicFramePr>
        <p:xfrm>
          <a:off x="642910" y="857232"/>
          <a:ext cx="4572955" cy="5214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564"/>
                <a:gridCol w="2238391"/>
              </a:tblGrid>
              <a:tr h="4187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</a:t>
                      </a:r>
                      <a:r>
                        <a:rPr lang="uk-UA" b="1" dirty="0" smtClean="0"/>
                        <a:t>2 АФ</a:t>
                      </a:r>
                      <a:endParaRPr lang="ru-RU" b="1" dirty="0"/>
                    </a:p>
                  </a:txBody>
                  <a:tcPr/>
                </a:tc>
              </a:tr>
              <a:tr h="4713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Середній бал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4.18</a:t>
                      </a:r>
                      <a:endParaRPr lang="ru-RU" dirty="0"/>
                    </a:p>
                  </a:txBody>
                  <a:tcPr/>
                </a:tc>
              </a:tr>
              <a:tr h="471349">
                <a:tc>
                  <a:txBody>
                    <a:bodyPr/>
                    <a:lstStyle/>
                    <a:p>
                      <a:r>
                        <a:rPr lang="uk-UA" sz="1800" b="1" dirty="0" smtClean="0"/>
                        <a:t>%</a:t>
                      </a:r>
                      <a:r>
                        <a:rPr lang="uk-UA" sz="1800" b="1" baseline="0" dirty="0" smtClean="0"/>
                        <a:t> </a:t>
                      </a:r>
                      <a:r>
                        <a:rPr lang="uk-UA" sz="1800" b="1" dirty="0" smtClean="0"/>
                        <a:t>успішності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100</a:t>
                      </a:r>
                      <a:endParaRPr lang="ru-RU" dirty="0"/>
                    </a:p>
                  </a:txBody>
                  <a:tcPr/>
                </a:tc>
              </a:tr>
              <a:tr h="471349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Якість знань 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79.83</a:t>
                      </a:r>
                      <a:endParaRPr lang="ru-RU" dirty="0"/>
                    </a:p>
                  </a:txBody>
                  <a:tcPr/>
                </a:tc>
              </a:tr>
              <a:tr h="813561">
                <a:tc>
                  <a:txBody>
                    <a:bodyPr/>
                    <a:lstStyle/>
                    <a:p>
                      <a:r>
                        <a:rPr lang="uk-UA" b="1" dirty="0" smtClean="0"/>
                        <a:t>%</a:t>
                      </a:r>
                      <a:r>
                        <a:rPr lang="uk-UA" b="1" baseline="0" dirty="0" smtClean="0"/>
                        <a:t> хорошистів та відмінників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47.05</a:t>
                      </a:r>
                      <a:endParaRPr lang="ru-RU" dirty="0"/>
                    </a:p>
                  </a:txBody>
                  <a:tcPr/>
                </a:tc>
              </a:tr>
              <a:tr h="461539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На “4”- “5”(</a:t>
                      </a:r>
                      <a:r>
                        <a:rPr lang="uk-UA" b="1" dirty="0" err="1" smtClean="0"/>
                        <a:t>студ</a:t>
                      </a:r>
                      <a:r>
                        <a:rPr lang="uk-UA" b="1" dirty="0" smtClean="0"/>
                        <a:t>.)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6</a:t>
                      </a:r>
                      <a:endParaRPr lang="ru-RU" dirty="0"/>
                    </a:p>
                  </a:txBody>
                  <a:tcPr/>
                </a:tc>
              </a:tr>
              <a:tr h="732803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На “14” та “5” з</a:t>
                      </a:r>
                      <a:r>
                        <a:rPr lang="uk-UA" b="1" baseline="0" dirty="0" smtClean="0"/>
                        <a:t> однією “3”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3</a:t>
                      </a:r>
                      <a:endParaRPr lang="ru-RU" dirty="0"/>
                    </a:p>
                  </a:txBody>
                  <a:tcPr/>
                </a:tc>
              </a:tr>
              <a:tr h="431583">
                <a:tc>
                  <a:txBody>
                    <a:bodyPr/>
                    <a:lstStyle/>
                    <a:p>
                      <a:r>
                        <a:rPr lang="uk-UA" sz="1800" b="1" dirty="0" smtClean="0"/>
                        <a:t>Відмінники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2</a:t>
                      </a:r>
                      <a:endParaRPr lang="ru-RU" dirty="0"/>
                    </a:p>
                  </a:txBody>
                  <a:tcPr/>
                </a:tc>
              </a:tr>
              <a:tr h="471349"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Невстигаючі (</a:t>
                      </a:r>
                      <a:r>
                        <a:rPr lang="uk-UA" sz="1600" b="1" dirty="0" err="1" smtClean="0"/>
                        <a:t>студ</a:t>
                      </a:r>
                      <a:r>
                        <a:rPr lang="uk-UA" sz="1600" b="1" dirty="0" smtClean="0"/>
                        <a:t>.)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-</a:t>
                      </a:r>
                      <a:endParaRPr lang="ru-RU" dirty="0"/>
                    </a:p>
                  </a:txBody>
                  <a:tcPr/>
                </a:tc>
              </a:tr>
              <a:tr h="471349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Пропуски занять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26 год.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910" y="214290"/>
            <a:ext cx="642942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Група 2 </a:t>
            </a:r>
            <a:r>
              <a:rPr lang="uk-UA" b="1" dirty="0" err="1" smtClean="0"/>
              <a:t>Аф</a:t>
            </a:r>
            <a:r>
              <a:rPr lang="uk-UA" b="1" dirty="0" smtClean="0"/>
              <a:t> - класний керівник  </a:t>
            </a:r>
            <a:r>
              <a:rPr lang="uk-UA" b="1" dirty="0" err="1" smtClean="0"/>
              <a:t>Олінковська</a:t>
            </a:r>
            <a:r>
              <a:rPr lang="uk-UA" b="1" dirty="0" smtClean="0"/>
              <a:t> Т.А.</a:t>
            </a:r>
            <a:endParaRPr lang="ru-RU" b="1" dirty="0"/>
          </a:p>
        </p:txBody>
      </p:sp>
      <p:pic>
        <p:nvPicPr>
          <p:cNvPr id="6" name="Рисунок 5" descr="Человек за книгам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500306"/>
            <a:ext cx="3357554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47048665"/>
              </p:ext>
            </p:extLst>
          </p:nvPr>
        </p:nvGraphicFramePr>
        <p:xfrm>
          <a:off x="571472" y="928670"/>
          <a:ext cx="4572955" cy="5142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564"/>
                <a:gridCol w="2238391"/>
              </a:tblGrid>
              <a:tr h="1259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</a:t>
                      </a:r>
                      <a:r>
                        <a:rPr lang="uk-UA" b="1" dirty="0" smtClean="0"/>
                        <a:t>2Бф </a:t>
                      </a:r>
                      <a:endParaRPr lang="ru-RU" b="1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Середній бал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4.01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800" b="1" dirty="0" smtClean="0"/>
                        <a:t>%</a:t>
                      </a:r>
                      <a:r>
                        <a:rPr lang="uk-UA" sz="1800" b="1" baseline="0" dirty="0" smtClean="0"/>
                        <a:t> </a:t>
                      </a:r>
                      <a:r>
                        <a:rPr lang="uk-UA" sz="1800" b="1" dirty="0" smtClean="0"/>
                        <a:t>успішності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100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Якість знань 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63.39</a:t>
                      </a:r>
                      <a:endParaRPr lang="ru-RU" dirty="0"/>
                    </a:p>
                  </a:txBody>
                  <a:tcPr/>
                </a:tc>
              </a:tr>
              <a:tr h="71062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%</a:t>
                      </a:r>
                      <a:r>
                        <a:rPr lang="uk-UA" b="1" baseline="0" dirty="0" smtClean="0"/>
                        <a:t> хорошистів та відмінників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37.5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На “5”- “4”(</a:t>
                      </a:r>
                      <a:r>
                        <a:rPr lang="uk-UA" b="1" dirty="0" err="1" smtClean="0"/>
                        <a:t>студ</a:t>
                      </a:r>
                      <a:r>
                        <a:rPr lang="uk-UA" b="1" dirty="0" smtClean="0"/>
                        <a:t>.)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5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На “5” та “4” з</a:t>
                      </a:r>
                      <a:r>
                        <a:rPr lang="uk-UA" b="1" baseline="0" dirty="0" smtClean="0"/>
                        <a:t> однією “3”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2</a:t>
                      </a:r>
                      <a:endParaRPr lang="ru-RU" dirty="0"/>
                    </a:p>
                  </a:txBody>
                  <a:tcPr/>
                </a:tc>
              </a:tr>
              <a:tr h="376974">
                <a:tc>
                  <a:txBody>
                    <a:bodyPr/>
                    <a:lstStyle/>
                    <a:p>
                      <a:r>
                        <a:rPr lang="uk-UA" sz="1800" b="1" dirty="0" smtClean="0"/>
                        <a:t>Відмінники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1 </a:t>
                      </a:r>
                      <a:r>
                        <a:rPr lang="ru-RU" dirty="0" err="1" smtClean="0"/>
                        <a:t>Нагорна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Невстигаючі (</a:t>
                      </a:r>
                      <a:r>
                        <a:rPr lang="uk-UA" sz="1600" b="1" dirty="0" err="1" smtClean="0"/>
                        <a:t>студ</a:t>
                      </a:r>
                      <a:r>
                        <a:rPr lang="uk-UA" sz="1600" b="1" dirty="0" smtClean="0"/>
                        <a:t>.)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-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Не атестовані (</a:t>
                      </a:r>
                      <a:r>
                        <a:rPr lang="uk-UA" sz="1600" b="1" dirty="0" err="1" smtClean="0"/>
                        <a:t>студ</a:t>
                      </a:r>
                      <a:r>
                        <a:rPr lang="uk-UA" sz="1600" b="1" dirty="0" smtClean="0"/>
                        <a:t>.)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-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Пропуски занять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34 год.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0034" y="428604"/>
            <a:ext cx="685804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Група  2Бф - класний керівник  Мельник О.І.</a:t>
            </a:r>
            <a:endParaRPr lang="ru-RU" b="1" dirty="0"/>
          </a:p>
        </p:txBody>
      </p:sp>
      <p:pic>
        <p:nvPicPr>
          <p:cNvPr id="5" name="Рисунок 4" descr="https://vsepic.com.ua/uploads/posts/2021-08/navchannja-krasivi-kartinki-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285992"/>
            <a:ext cx="307183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428604"/>
            <a:ext cx="814393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</a:t>
            </a:r>
          </a:p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Загальна інформація</a:t>
            </a:r>
          </a:p>
          <a:p>
            <a:endParaRPr lang="uk-UA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Всього в медичному коледжі нараховується </a:t>
            </a:r>
          </a:p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                   244 студентів:</a:t>
            </a:r>
          </a:p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- на комерційному навчанні – 8 студентів;</a:t>
            </a:r>
          </a:p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- на державному замовленні –236 студентів; </a:t>
            </a:r>
          </a:p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- відраховані  з 1 вересня – 11 </a:t>
            </a:r>
            <a:r>
              <a:rPr lang="uk-UA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студ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:</a:t>
            </a:r>
          </a:p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5 - за власним бажанням, 1- за втрату зв’язку</a:t>
            </a:r>
          </a:p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із закладом освіти, 5 – у зв’язку з</a:t>
            </a:r>
          </a:p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перебуванням за кордоном ;</a:t>
            </a:r>
          </a:p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- академічна відпустка:  буде 12 </a:t>
            </a:r>
            <a:r>
              <a:rPr lang="uk-UA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студ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(ще</a:t>
            </a:r>
          </a:p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буде відрахований 1, не вийде з </a:t>
            </a:r>
            <a:r>
              <a:rPr lang="uk-UA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акад.відп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(вийдуть з 1 січня 2026 р. 2 </a:t>
            </a:r>
            <a:r>
              <a:rPr lang="uk-UA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студ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в гр.4мс)</a:t>
            </a:r>
          </a:p>
          <a:p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85728"/>
            <a:ext cx="635798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Група І</a:t>
            </a:r>
            <a:r>
              <a:rPr lang="en-US" b="1" dirty="0" smtClean="0"/>
              <a:t>I</a:t>
            </a:r>
            <a:r>
              <a:rPr lang="uk-UA" b="1" dirty="0" smtClean="0"/>
              <a:t> ф - класний керівник  </a:t>
            </a:r>
            <a:r>
              <a:rPr lang="uk-UA" b="1" dirty="0" err="1" smtClean="0"/>
              <a:t>Грановська</a:t>
            </a:r>
            <a:r>
              <a:rPr lang="uk-UA" b="1" dirty="0" smtClean="0"/>
              <a:t> С.О.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58538585"/>
              </p:ext>
            </p:extLst>
          </p:nvPr>
        </p:nvGraphicFramePr>
        <p:xfrm>
          <a:off x="714348" y="785792"/>
          <a:ext cx="4500594" cy="5799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564"/>
                <a:gridCol w="2166030"/>
              </a:tblGrid>
              <a:tr h="4438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</a:t>
                      </a:r>
                      <a:r>
                        <a:rPr lang="en-US" dirty="0" smtClean="0"/>
                        <a:t> </a:t>
                      </a:r>
                      <a:r>
                        <a:rPr lang="uk-UA" dirty="0" smtClean="0"/>
                        <a:t>І</a:t>
                      </a:r>
                      <a:r>
                        <a:rPr lang="en-US" dirty="0" smtClean="0"/>
                        <a:t>I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dirty="0" smtClean="0"/>
                        <a:t>ф </a:t>
                      </a:r>
                      <a:endParaRPr lang="ru-RU" dirty="0"/>
                    </a:p>
                  </a:txBody>
                  <a:tcPr/>
                </a:tc>
              </a:tr>
              <a:tr h="4438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Середній бал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4.35</a:t>
                      </a:r>
                      <a:endParaRPr lang="ru-RU" dirty="0"/>
                    </a:p>
                  </a:txBody>
                  <a:tcPr/>
                </a:tc>
              </a:tr>
              <a:tr h="690036">
                <a:tc>
                  <a:txBody>
                    <a:bodyPr/>
                    <a:lstStyle/>
                    <a:p>
                      <a:r>
                        <a:rPr lang="uk-UA" sz="1800" b="1" dirty="0" smtClean="0"/>
                        <a:t>%</a:t>
                      </a:r>
                      <a:r>
                        <a:rPr lang="uk-UA" sz="1800" b="1" baseline="0" dirty="0" smtClean="0"/>
                        <a:t> </a:t>
                      </a:r>
                      <a:r>
                        <a:rPr lang="uk-UA" sz="1800" b="1" dirty="0" smtClean="0"/>
                        <a:t>успішності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88.89</a:t>
                      </a:r>
                      <a:endParaRPr lang="ru-RU" dirty="0"/>
                    </a:p>
                  </a:txBody>
                  <a:tcPr/>
                </a:tc>
              </a:tr>
              <a:tr h="443841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Якість знань 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77.78</a:t>
                      </a:r>
                      <a:endParaRPr lang="ru-RU" dirty="0"/>
                    </a:p>
                  </a:txBody>
                  <a:tcPr/>
                </a:tc>
              </a:tr>
              <a:tr h="766082">
                <a:tc>
                  <a:txBody>
                    <a:bodyPr/>
                    <a:lstStyle/>
                    <a:p>
                      <a:r>
                        <a:rPr lang="uk-UA" b="1" dirty="0" smtClean="0"/>
                        <a:t>%</a:t>
                      </a:r>
                      <a:r>
                        <a:rPr lang="uk-UA" b="1" baseline="0" dirty="0" smtClean="0"/>
                        <a:t> хорошистів та відмінників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38.89</a:t>
                      </a:r>
                      <a:endParaRPr lang="ru-RU" dirty="0"/>
                    </a:p>
                  </a:txBody>
                  <a:tcPr/>
                </a:tc>
              </a:tr>
              <a:tr h="443841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На “5”(</a:t>
                      </a:r>
                      <a:r>
                        <a:rPr lang="uk-UA" b="1" dirty="0" err="1" smtClean="0"/>
                        <a:t>студ</a:t>
                      </a:r>
                      <a:r>
                        <a:rPr lang="uk-UA" b="1" dirty="0" smtClean="0"/>
                        <a:t>.)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4</a:t>
                      </a:r>
                      <a:endParaRPr lang="ru-RU" dirty="0"/>
                    </a:p>
                  </a:txBody>
                  <a:tcPr/>
                </a:tc>
              </a:tr>
              <a:tr h="443841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На “4” та “5”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        </a:t>
                      </a:r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766082">
                <a:tc>
                  <a:txBody>
                    <a:bodyPr/>
                    <a:lstStyle/>
                    <a:p>
                      <a:r>
                        <a:rPr lang="uk-UA" sz="1800" b="1" dirty="0" smtClean="0"/>
                        <a:t>На “4” та “5” з однією “3”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4</a:t>
                      </a:r>
                      <a:endParaRPr lang="ru-RU" dirty="0"/>
                    </a:p>
                  </a:txBody>
                  <a:tcPr/>
                </a:tc>
              </a:tr>
              <a:tr h="591459"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Невстигаючі (</a:t>
                      </a:r>
                      <a:r>
                        <a:rPr lang="uk-UA" sz="1600" b="1" dirty="0" err="1" smtClean="0"/>
                        <a:t>студ</a:t>
                      </a:r>
                      <a:r>
                        <a:rPr lang="uk-UA" sz="1600" b="1" dirty="0" smtClean="0"/>
                        <a:t>.)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2 (</a:t>
                      </a:r>
                      <a:r>
                        <a:rPr lang="ru-RU" dirty="0" err="1" smtClean="0"/>
                        <a:t>Бігун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В..Кая</a:t>
                      </a:r>
                      <a:r>
                        <a:rPr lang="ru-RU" dirty="0" smtClean="0"/>
                        <a:t> Н)  </a:t>
                      </a:r>
                    </a:p>
                    <a:p>
                      <a:r>
                        <a:rPr lang="ru-RU" dirty="0" smtClean="0"/>
                        <a:t>      </a:t>
                      </a:r>
                      <a:r>
                        <a:rPr lang="ru-RU" dirty="0" err="1" smtClean="0"/>
                        <a:t>Внутр.медиц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443841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Пропуски занять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166 год.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Збірка афоризмів, висловів, фраз для вчител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786058"/>
            <a:ext cx="2609851" cy="284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6293186"/>
              </p:ext>
            </p:extLst>
          </p:nvPr>
        </p:nvGraphicFramePr>
        <p:xfrm>
          <a:off x="785786" y="857232"/>
          <a:ext cx="4476781" cy="5629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564"/>
                <a:gridCol w="2142217"/>
              </a:tblGrid>
              <a:tr h="4117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</a:t>
                      </a:r>
                      <a:r>
                        <a:rPr lang="uk-UA" b="1" dirty="0" smtClean="0"/>
                        <a:t>3 М/С</a:t>
                      </a:r>
                      <a:endParaRPr lang="ru-RU" b="1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Середній бал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3.99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800" b="1" dirty="0" smtClean="0"/>
                        <a:t>%</a:t>
                      </a:r>
                      <a:r>
                        <a:rPr lang="uk-UA" sz="1800" b="1" baseline="0" dirty="0" smtClean="0"/>
                        <a:t> </a:t>
                      </a:r>
                      <a:r>
                        <a:rPr lang="uk-UA" sz="1800" b="1" dirty="0" smtClean="0"/>
                        <a:t>успішності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94.0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Якість знань 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72,0</a:t>
                      </a:r>
                      <a:endParaRPr lang="ru-RU" dirty="0"/>
                    </a:p>
                  </a:txBody>
                  <a:tcPr/>
                </a:tc>
              </a:tr>
              <a:tr h="71062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%</a:t>
                      </a:r>
                      <a:r>
                        <a:rPr lang="uk-UA" b="1" baseline="0" dirty="0" smtClean="0"/>
                        <a:t> хорошистів та відмінників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33.0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На “5”(</a:t>
                      </a:r>
                      <a:r>
                        <a:rPr lang="uk-UA" b="1" dirty="0" err="1" smtClean="0"/>
                        <a:t>студ</a:t>
                      </a:r>
                      <a:r>
                        <a:rPr lang="uk-UA" b="1" dirty="0" smtClean="0"/>
                        <a:t>.)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-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На “4” та “5”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4</a:t>
                      </a:r>
                      <a:endParaRPr lang="ru-RU" dirty="0"/>
                    </a:p>
                  </a:txBody>
                  <a:tcPr/>
                </a:tc>
              </a:tr>
              <a:tr h="710620">
                <a:tc>
                  <a:txBody>
                    <a:bodyPr/>
                    <a:lstStyle/>
                    <a:p>
                      <a:r>
                        <a:rPr lang="uk-UA" sz="1800" b="1" dirty="0" smtClean="0"/>
                        <a:t>На “4” та “5” з однією “3”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1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Невстигаючі (</a:t>
                      </a:r>
                      <a:r>
                        <a:rPr lang="uk-UA" sz="1600" b="1" dirty="0" err="1" smtClean="0"/>
                        <a:t>студ</a:t>
                      </a:r>
                      <a:r>
                        <a:rPr lang="uk-UA" sz="1600" b="1" dirty="0" smtClean="0"/>
                        <a:t>.)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1 (</a:t>
                      </a:r>
                      <a:r>
                        <a:rPr lang="ru-RU" dirty="0" err="1" smtClean="0"/>
                        <a:t>Нечитайло</a:t>
                      </a:r>
                      <a:r>
                        <a:rPr lang="ru-RU" dirty="0" smtClean="0"/>
                        <a:t> А.- </a:t>
                      </a:r>
                      <a:r>
                        <a:rPr lang="ru-RU" dirty="0" err="1" smtClean="0"/>
                        <a:t>мс</a:t>
                      </a:r>
                      <a:r>
                        <a:rPr lang="ru-RU" dirty="0" smtClean="0"/>
                        <a:t> в </a:t>
                      </a:r>
                      <a:r>
                        <a:rPr lang="ru-RU" dirty="0" err="1" smtClean="0"/>
                        <a:t>неврології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Не атестовані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-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Пропуски занять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76 год.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5786" y="214290"/>
            <a:ext cx="571504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Група </a:t>
            </a:r>
            <a:r>
              <a:rPr lang="en-US" b="1" dirty="0" smtClean="0"/>
              <a:t>3</a:t>
            </a:r>
            <a:r>
              <a:rPr lang="uk-UA" b="1" dirty="0" smtClean="0"/>
              <a:t> м/с - класний керівник  </a:t>
            </a:r>
            <a:r>
              <a:rPr lang="uk-UA" b="1" dirty="0" err="1" smtClean="0"/>
              <a:t>Лисюк</a:t>
            </a:r>
            <a:r>
              <a:rPr lang="uk-UA" b="1" dirty="0" smtClean="0"/>
              <a:t> І.В.</a:t>
            </a:r>
            <a:endParaRPr lang="ru-RU" b="1" dirty="0"/>
          </a:p>
        </p:txBody>
      </p:sp>
      <p:pic>
        <p:nvPicPr>
          <p:cNvPr id="6" name="Рисунок 5" descr="377492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143116"/>
            <a:ext cx="3316848" cy="2277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77528581"/>
              </p:ext>
            </p:extLst>
          </p:nvPr>
        </p:nvGraphicFramePr>
        <p:xfrm>
          <a:off x="571472" y="714354"/>
          <a:ext cx="4643470" cy="5929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3"/>
                <a:gridCol w="2286017"/>
              </a:tblGrid>
              <a:tr h="3756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3 АФ</a:t>
                      </a:r>
                      <a:endParaRPr lang="ru-RU" b="1" dirty="0"/>
                    </a:p>
                  </a:txBody>
                  <a:tcPr/>
                </a:tc>
              </a:tr>
              <a:tr h="6573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Середній бал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4.24</a:t>
                      </a:r>
                      <a:endParaRPr lang="ru-RU" b="1" dirty="0"/>
                    </a:p>
                  </a:txBody>
                  <a:tcPr/>
                </a:tc>
              </a:tr>
              <a:tr h="422822">
                <a:tc>
                  <a:txBody>
                    <a:bodyPr/>
                    <a:lstStyle/>
                    <a:p>
                      <a:r>
                        <a:rPr lang="uk-UA" sz="1800" b="1" dirty="0" smtClean="0"/>
                        <a:t>%</a:t>
                      </a:r>
                      <a:r>
                        <a:rPr lang="uk-UA" sz="1800" b="1" baseline="0" dirty="0" smtClean="0"/>
                        <a:t> </a:t>
                      </a:r>
                      <a:r>
                        <a:rPr lang="uk-UA" sz="1800" b="1" dirty="0" smtClean="0"/>
                        <a:t>успішності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100</a:t>
                      </a:r>
                      <a:endParaRPr lang="ru-RU" sz="1400" b="1" dirty="0"/>
                    </a:p>
                  </a:txBody>
                  <a:tcPr/>
                </a:tc>
              </a:tr>
              <a:tr h="422822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Якість знань 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      77.08</a:t>
                      </a:r>
                      <a:endParaRPr lang="ru-RU" sz="1800" b="1" dirty="0"/>
                    </a:p>
                  </a:txBody>
                  <a:tcPr/>
                </a:tc>
              </a:tr>
              <a:tr h="729802">
                <a:tc>
                  <a:txBody>
                    <a:bodyPr/>
                    <a:lstStyle/>
                    <a:p>
                      <a:r>
                        <a:rPr lang="uk-UA" b="1" dirty="0" smtClean="0"/>
                        <a:t>%</a:t>
                      </a:r>
                      <a:r>
                        <a:rPr lang="uk-UA" b="1" baseline="0" dirty="0" smtClean="0"/>
                        <a:t> хорошистів та відмінників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50,0</a:t>
                      </a:r>
                      <a:endParaRPr lang="ru-RU" b="1" dirty="0"/>
                    </a:p>
                  </a:txBody>
                  <a:tcPr/>
                </a:tc>
              </a:tr>
              <a:tr h="422822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На “5”- “4”(</a:t>
                      </a:r>
                      <a:r>
                        <a:rPr lang="uk-UA" b="1" dirty="0" err="1" smtClean="0"/>
                        <a:t>студ</a:t>
                      </a:r>
                      <a:r>
                        <a:rPr lang="uk-UA" b="1" dirty="0" smtClean="0"/>
                        <a:t>.)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 8</a:t>
                      </a:r>
                      <a:endParaRPr lang="ru-RU" sz="1400" b="1" dirty="0"/>
                    </a:p>
                  </a:txBody>
                  <a:tcPr/>
                </a:tc>
              </a:tr>
              <a:tr h="657359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На “5” та “4” з</a:t>
                      </a:r>
                      <a:r>
                        <a:rPr lang="uk-UA" b="1" baseline="0" dirty="0" smtClean="0"/>
                        <a:t> однією “3”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 3</a:t>
                      </a:r>
                      <a:endParaRPr lang="ru-RU" sz="1400" b="1" dirty="0"/>
                    </a:p>
                  </a:txBody>
                  <a:tcPr/>
                </a:tc>
              </a:tr>
              <a:tr h="1004043">
                <a:tc>
                  <a:txBody>
                    <a:bodyPr/>
                    <a:lstStyle/>
                    <a:p>
                      <a:r>
                        <a:rPr lang="uk-UA" sz="1800" b="1" dirty="0" smtClean="0"/>
                        <a:t>Відмінники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3 (</a:t>
                      </a:r>
                      <a:r>
                        <a:rPr lang="uk-UA" b="1" dirty="0" err="1" smtClean="0"/>
                        <a:t>Варавка</a:t>
                      </a:r>
                      <a:r>
                        <a:rPr lang="uk-UA" b="1" baseline="0" dirty="0" smtClean="0"/>
                        <a:t> А. </a:t>
                      </a:r>
                    </a:p>
                    <a:p>
                      <a:r>
                        <a:rPr lang="uk-UA" b="1" baseline="0" dirty="0" smtClean="0"/>
                        <a:t>    Черненко В. </a:t>
                      </a:r>
                    </a:p>
                    <a:p>
                      <a:r>
                        <a:rPr lang="uk-UA" b="1" baseline="0" dirty="0" smtClean="0"/>
                        <a:t>    .Лисенко С.</a:t>
                      </a:r>
                      <a:endParaRPr lang="uk-UA" sz="1400" b="1" dirty="0" smtClean="0"/>
                    </a:p>
                  </a:txBody>
                  <a:tcPr/>
                </a:tc>
              </a:tr>
              <a:tr h="813872"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Невстигаючі (</a:t>
                      </a:r>
                      <a:r>
                        <a:rPr lang="uk-UA" sz="1600" b="1" dirty="0" err="1" smtClean="0"/>
                        <a:t>студ</a:t>
                      </a:r>
                      <a:r>
                        <a:rPr lang="uk-UA" sz="1600" b="1" dirty="0" smtClean="0"/>
                        <a:t>.)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        -</a:t>
                      </a:r>
                      <a:endParaRPr lang="ru-RU" sz="1400" b="1" dirty="0"/>
                    </a:p>
                  </a:txBody>
                  <a:tcPr/>
                </a:tc>
              </a:tr>
              <a:tr h="422822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Пропуски занять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42 год.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5786" y="142852"/>
            <a:ext cx="685804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Група 3 </a:t>
            </a:r>
            <a:r>
              <a:rPr lang="uk-UA" b="1" dirty="0" err="1" smtClean="0"/>
              <a:t>Аф</a:t>
            </a:r>
            <a:r>
              <a:rPr lang="uk-UA" b="1" dirty="0" smtClean="0"/>
              <a:t> - класний керівник  </a:t>
            </a:r>
            <a:r>
              <a:rPr lang="uk-UA" b="1" dirty="0" err="1" smtClean="0"/>
              <a:t>Гайван</a:t>
            </a:r>
            <a:r>
              <a:rPr lang="uk-UA" b="1" dirty="0" smtClean="0"/>
              <a:t> В.В.</a:t>
            </a:r>
            <a:endParaRPr lang="ru-RU" b="1" dirty="0"/>
          </a:p>
        </p:txBody>
      </p:sp>
      <p:pic>
        <p:nvPicPr>
          <p:cNvPr id="6" name="Рисунок 5" descr="img-KVBoA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214554"/>
            <a:ext cx="3499764" cy="2805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89137259"/>
              </p:ext>
            </p:extLst>
          </p:nvPr>
        </p:nvGraphicFramePr>
        <p:xfrm>
          <a:off x="571472" y="714354"/>
          <a:ext cx="4643470" cy="5929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3"/>
                <a:gridCol w="2286017"/>
              </a:tblGrid>
              <a:tr h="3756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3 БФ</a:t>
                      </a:r>
                      <a:endParaRPr lang="ru-RU" b="1" dirty="0"/>
                    </a:p>
                  </a:txBody>
                  <a:tcPr/>
                </a:tc>
              </a:tr>
              <a:tr h="6573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Середній бал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4.29</a:t>
                      </a:r>
                      <a:endParaRPr lang="ru-RU" b="1" dirty="0"/>
                    </a:p>
                  </a:txBody>
                  <a:tcPr/>
                </a:tc>
              </a:tr>
              <a:tr h="422822">
                <a:tc>
                  <a:txBody>
                    <a:bodyPr/>
                    <a:lstStyle/>
                    <a:p>
                      <a:r>
                        <a:rPr lang="uk-UA" sz="1800" b="1" dirty="0" smtClean="0"/>
                        <a:t>%</a:t>
                      </a:r>
                      <a:r>
                        <a:rPr lang="uk-UA" sz="1800" b="1" baseline="0" dirty="0" smtClean="0"/>
                        <a:t> </a:t>
                      </a:r>
                      <a:r>
                        <a:rPr lang="uk-UA" sz="1800" b="1" dirty="0" smtClean="0"/>
                        <a:t>успішності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100</a:t>
                      </a:r>
                      <a:endParaRPr lang="ru-RU" sz="1400" b="1" dirty="0"/>
                    </a:p>
                  </a:txBody>
                  <a:tcPr/>
                </a:tc>
              </a:tr>
              <a:tr h="422822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Якість знань 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     81.37</a:t>
                      </a:r>
                      <a:endParaRPr lang="ru-RU" sz="1800" b="1" dirty="0"/>
                    </a:p>
                  </a:txBody>
                  <a:tcPr/>
                </a:tc>
              </a:tr>
              <a:tr h="729802">
                <a:tc>
                  <a:txBody>
                    <a:bodyPr/>
                    <a:lstStyle/>
                    <a:p>
                      <a:r>
                        <a:rPr lang="uk-UA" b="1" dirty="0" smtClean="0"/>
                        <a:t>%</a:t>
                      </a:r>
                      <a:r>
                        <a:rPr lang="uk-UA" b="1" baseline="0" dirty="0" smtClean="0"/>
                        <a:t> хорошистів та відмінників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52.94</a:t>
                      </a:r>
                      <a:endParaRPr lang="ru-RU" b="1" dirty="0"/>
                    </a:p>
                  </a:txBody>
                  <a:tcPr/>
                </a:tc>
              </a:tr>
              <a:tr h="422822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На “5”- “4”(</a:t>
                      </a:r>
                      <a:r>
                        <a:rPr lang="uk-UA" b="1" dirty="0" err="1" smtClean="0"/>
                        <a:t>студ</a:t>
                      </a:r>
                      <a:r>
                        <a:rPr lang="uk-UA" b="1" dirty="0" smtClean="0"/>
                        <a:t>.)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7</a:t>
                      </a:r>
                      <a:endParaRPr lang="ru-RU" sz="1400" b="1" dirty="0"/>
                    </a:p>
                  </a:txBody>
                  <a:tcPr/>
                </a:tc>
              </a:tr>
              <a:tr h="657359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На “5” та “4” з</a:t>
                      </a:r>
                      <a:r>
                        <a:rPr lang="uk-UA" b="1" baseline="0" dirty="0" smtClean="0"/>
                        <a:t> однією “3”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2</a:t>
                      </a:r>
                      <a:endParaRPr lang="ru-RU" sz="1400" b="1" dirty="0"/>
                    </a:p>
                  </a:txBody>
                  <a:tcPr/>
                </a:tc>
              </a:tr>
              <a:tr h="1004043">
                <a:tc>
                  <a:txBody>
                    <a:bodyPr/>
                    <a:lstStyle/>
                    <a:p>
                      <a:r>
                        <a:rPr lang="uk-UA" sz="1800" b="1" dirty="0" smtClean="0"/>
                        <a:t>Відмінники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2 (</a:t>
                      </a:r>
                      <a:r>
                        <a:rPr lang="uk-UA" b="1" dirty="0" err="1" smtClean="0"/>
                        <a:t>Корнєєва</a:t>
                      </a:r>
                      <a:r>
                        <a:rPr lang="uk-UA" b="1" dirty="0" smtClean="0"/>
                        <a:t> М..</a:t>
                      </a:r>
                    </a:p>
                    <a:p>
                      <a:r>
                        <a:rPr lang="uk-UA" sz="1800" b="1" dirty="0" err="1" smtClean="0"/>
                        <a:t>Чернявський</a:t>
                      </a:r>
                      <a:r>
                        <a:rPr lang="uk-UA" sz="1800" b="1" dirty="0" smtClean="0"/>
                        <a:t> Д.)</a:t>
                      </a:r>
                    </a:p>
                  </a:txBody>
                  <a:tcPr/>
                </a:tc>
              </a:tr>
              <a:tr h="813872"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Невстигаючі (</a:t>
                      </a:r>
                      <a:r>
                        <a:rPr lang="uk-UA" sz="1600" b="1" dirty="0" err="1" smtClean="0"/>
                        <a:t>студ</a:t>
                      </a:r>
                      <a:r>
                        <a:rPr lang="uk-UA" sz="1600" b="1" dirty="0" smtClean="0"/>
                        <a:t>.)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        -</a:t>
                      </a:r>
                      <a:endParaRPr lang="ru-RU" sz="1400" b="1" dirty="0"/>
                    </a:p>
                  </a:txBody>
                  <a:tcPr/>
                </a:tc>
              </a:tr>
              <a:tr h="422822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Пропуски занять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32 год.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5786" y="142852"/>
            <a:ext cx="685804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Група 3 </a:t>
            </a:r>
            <a:r>
              <a:rPr lang="uk-UA" b="1" dirty="0" err="1" smtClean="0"/>
              <a:t>Бф</a:t>
            </a:r>
            <a:r>
              <a:rPr lang="uk-UA" b="1" dirty="0" smtClean="0"/>
              <a:t> - класний керівник   Ситник Г. П.</a:t>
            </a:r>
            <a:endParaRPr lang="ru-RU" b="1" dirty="0"/>
          </a:p>
        </p:txBody>
      </p:sp>
      <p:pic>
        <p:nvPicPr>
          <p:cNvPr id="7" name="Рисунок 6" descr="https://vsepic.com.ua/uploads/posts/2021-08/navchannja-krasivi-kartinki-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143116"/>
            <a:ext cx="285752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2"/>
            <a:ext cx="578647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Група 4 </a:t>
            </a:r>
            <a:r>
              <a:rPr lang="uk-UA" b="1" dirty="0" err="1" smtClean="0"/>
              <a:t>Аф</a:t>
            </a:r>
            <a:r>
              <a:rPr lang="uk-UA" b="1" dirty="0" smtClean="0"/>
              <a:t> - класний керівник </a:t>
            </a:r>
            <a:r>
              <a:rPr lang="uk-UA" b="1" dirty="0" err="1" smtClean="0"/>
              <a:t>Малахова</a:t>
            </a:r>
            <a:r>
              <a:rPr lang="uk-UA" b="1" dirty="0" smtClean="0"/>
              <a:t> І. В.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07370292"/>
              </p:ext>
            </p:extLst>
          </p:nvPr>
        </p:nvGraphicFramePr>
        <p:xfrm>
          <a:off x="571472" y="594618"/>
          <a:ext cx="4405343" cy="6073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310"/>
                <a:gridCol w="2108033"/>
              </a:tblGrid>
              <a:tr h="3782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4Аф</a:t>
                      </a:r>
                      <a:endParaRPr lang="ru-RU" b="1" dirty="0"/>
                    </a:p>
                  </a:txBody>
                  <a:tcPr/>
                </a:tc>
              </a:tr>
              <a:tr h="425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/>
                        <a:t>Середній бал</a:t>
                      </a:r>
                      <a:endParaRPr lang="ru-RU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3.47</a:t>
                      </a:r>
                      <a:endParaRPr lang="ru-RU" dirty="0"/>
                    </a:p>
                  </a:txBody>
                  <a:tcPr/>
                </a:tc>
              </a:tr>
              <a:tr h="425724"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%</a:t>
                      </a:r>
                      <a:r>
                        <a:rPr lang="uk-UA" sz="1400" b="1" baseline="0" dirty="0" smtClean="0"/>
                        <a:t> </a:t>
                      </a:r>
                      <a:r>
                        <a:rPr lang="uk-UA" sz="1400" b="1" dirty="0" smtClean="0"/>
                        <a:t>успішності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61.54</a:t>
                      </a:r>
                      <a:endParaRPr lang="ru-RU" dirty="0"/>
                    </a:p>
                  </a:txBody>
                  <a:tcPr/>
                </a:tc>
              </a:tr>
              <a:tr h="425724"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Якість знань %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53.85</a:t>
                      </a:r>
                      <a:endParaRPr lang="ru-RU" dirty="0"/>
                    </a:p>
                  </a:txBody>
                  <a:tcPr/>
                </a:tc>
              </a:tr>
              <a:tr h="734812"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%</a:t>
                      </a:r>
                      <a:r>
                        <a:rPr lang="uk-UA" sz="1400" b="1" baseline="0" dirty="0" smtClean="0"/>
                        <a:t> хорошистів та відмінників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23.08</a:t>
                      </a:r>
                      <a:endParaRPr lang="ru-RU" dirty="0"/>
                    </a:p>
                  </a:txBody>
                  <a:tcPr/>
                </a:tc>
              </a:tr>
              <a:tr h="425724"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На “5”(</a:t>
                      </a:r>
                      <a:r>
                        <a:rPr lang="uk-UA" sz="1400" b="1" dirty="0" err="1" smtClean="0"/>
                        <a:t>студ</a:t>
                      </a:r>
                      <a:r>
                        <a:rPr lang="uk-UA" sz="1400" b="1" dirty="0" smtClean="0"/>
                        <a:t>.)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                 -</a:t>
                      </a:r>
                      <a:endParaRPr lang="ru-RU" sz="1400" dirty="0"/>
                    </a:p>
                  </a:txBody>
                  <a:tcPr/>
                </a:tc>
              </a:tr>
              <a:tr h="434361"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На “4” та “5”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                3</a:t>
                      </a:r>
                      <a:endParaRPr lang="ru-RU" sz="1400" dirty="0"/>
                    </a:p>
                  </a:txBody>
                  <a:tcPr/>
                </a:tc>
              </a:tr>
              <a:tr h="614880"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На “4” та “5” з однією “3”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                 1</a:t>
                      </a:r>
                      <a:endParaRPr lang="ru-RU" sz="1400" dirty="0"/>
                    </a:p>
                  </a:txBody>
                  <a:tcPr/>
                </a:tc>
              </a:tr>
              <a:tr h="810346"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Невстигаючі (</a:t>
                      </a:r>
                      <a:r>
                        <a:rPr lang="uk-UA" sz="1600" b="1" dirty="0" err="1" smtClean="0"/>
                        <a:t>студ</a:t>
                      </a:r>
                      <a:r>
                        <a:rPr lang="uk-UA" sz="1600" b="1" dirty="0" smtClean="0"/>
                        <a:t>.)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    5  </a:t>
                      </a:r>
                      <a:r>
                        <a:rPr lang="uk-UA" sz="1100" dirty="0" smtClean="0"/>
                        <a:t>(</a:t>
                      </a:r>
                      <a:r>
                        <a:rPr lang="uk-UA" sz="1100" dirty="0" err="1" smtClean="0"/>
                        <a:t>Пушенко</a:t>
                      </a:r>
                      <a:r>
                        <a:rPr lang="uk-UA" sz="1100" dirty="0" smtClean="0"/>
                        <a:t> </a:t>
                      </a:r>
                      <a:r>
                        <a:rPr lang="uk-UA" sz="1100" dirty="0" err="1" smtClean="0"/>
                        <a:t>–пед</a:t>
                      </a:r>
                      <a:r>
                        <a:rPr lang="uk-UA" sz="1100" dirty="0" smtClean="0"/>
                        <a:t>. </a:t>
                      </a:r>
                      <a:r>
                        <a:rPr lang="uk-UA" sz="1100" dirty="0" err="1" smtClean="0"/>
                        <a:t>Онопко-</a:t>
                      </a:r>
                      <a:r>
                        <a:rPr lang="uk-UA" sz="1100" dirty="0" smtClean="0"/>
                        <a:t> пед.,</a:t>
                      </a:r>
                      <a:r>
                        <a:rPr lang="uk-UA" sz="1100" dirty="0" err="1" smtClean="0"/>
                        <a:t>внутр.мед</a:t>
                      </a:r>
                      <a:r>
                        <a:rPr lang="uk-UA" sz="1100" dirty="0" smtClean="0"/>
                        <a:t>., </a:t>
                      </a:r>
                      <a:r>
                        <a:rPr lang="uk-UA" sz="1100" dirty="0" err="1" smtClean="0"/>
                        <a:t>хір</a:t>
                      </a:r>
                      <a:r>
                        <a:rPr lang="uk-UA" sz="1100" dirty="0" smtClean="0"/>
                        <a:t>., </a:t>
                      </a:r>
                      <a:r>
                        <a:rPr lang="uk-UA" sz="1100" dirty="0" err="1" smtClean="0"/>
                        <a:t>Чупахін</a:t>
                      </a:r>
                      <a:r>
                        <a:rPr lang="uk-UA" sz="1100" dirty="0" smtClean="0"/>
                        <a:t> </a:t>
                      </a:r>
                      <a:r>
                        <a:rPr lang="uk-UA" sz="1100" dirty="0" err="1" smtClean="0"/>
                        <a:t>–хірургія</a:t>
                      </a:r>
                      <a:r>
                        <a:rPr lang="uk-UA" sz="1100" dirty="0" smtClean="0"/>
                        <a:t>, </a:t>
                      </a:r>
                      <a:r>
                        <a:rPr lang="uk-UA" sz="1100" dirty="0" err="1" smtClean="0"/>
                        <a:t>Нерощин</a:t>
                      </a:r>
                      <a:r>
                        <a:rPr lang="uk-UA" sz="1100" dirty="0" smtClean="0"/>
                        <a:t> </a:t>
                      </a:r>
                      <a:endParaRPr lang="ru-RU" sz="1100" dirty="0"/>
                    </a:p>
                  </a:txBody>
                  <a:tcPr/>
                </a:tc>
              </a:tr>
              <a:tr h="852995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Не атестовані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2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sz="1100" baseline="0" dirty="0" smtClean="0"/>
                        <a:t>(</a:t>
                      </a:r>
                      <a:r>
                        <a:rPr lang="uk-UA" sz="1400" baseline="0" dirty="0" err="1" smtClean="0"/>
                        <a:t>Чупахін</a:t>
                      </a:r>
                      <a:r>
                        <a:rPr lang="uk-UA" sz="1400" baseline="0" dirty="0" smtClean="0"/>
                        <a:t> </a:t>
                      </a:r>
                      <a:r>
                        <a:rPr lang="uk-UA" sz="1100" baseline="0" dirty="0" err="1" smtClean="0"/>
                        <a:t>–внутр.мед</a:t>
                      </a:r>
                      <a:r>
                        <a:rPr lang="uk-UA" sz="1100" baseline="0" dirty="0" smtClean="0"/>
                        <a:t>.. </a:t>
                      </a:r>
                      <a:r>
                        <a:rPr lang="uk-UA" sz="1400" baseline="0" dirty="0" smtClean="0"/>
                        <a:t>Петренко </a:t>
                      </a:r>
                      <a:r>
                        <a:rPr lang="uk-UA" sz="1100" baseline="0" dirty="0" err="1" smtClean="0"/>
                        <a:t>–лерматол</a:t>
                      </a:r>
                      <a:r>
                        <a:rPr lang="uk-UA" sz="1100" baseline="0" dirty="0" smtClean="0"/>
                        <a:t>, </a:t>
                      </a:r>
                      <a:r>
                        <a:rPr lang="uk-UA" sz="1100" baseline="0" dirty="0" err="1" smtClean="0"/>
                        <a:t>клін.фармакол</a:t>
                      </a:r>
                      <a:r>
                        <a:rPr lang="uk-UA" sz="1100" baseline="0" dirty="0" smtClean="0"/>
                        <a:t>.), </a:t>
                      </a:r>
                      <a:r>
                        <a:rPr lang="uk-UA" sz="1100" baseline="0" dirty="0" err="1" smtClean="0"/>
                        <a:t>Нерощин-</a:t>
                      </a:r>
                      <a:endParaRPr lang="uk-UA" sz="1100" baseline="0" dirty="0" smtClean="0"/>
                    </a:p>
                    <a:p>
                      <a:r>
                        <a:rPr lang="uk-UA" sz="1100" baseline="0" dirty="0" err="1" smtClean="0"/>
                        <a:t>лерматол</a:t>
                      </a:r>
                      <a:r>
                        <a:rPr lang="uk-UA" sz="1100" baseline="0" dirty="0" smtClean="0"/>
                        <a:t>, педіатрія)</a:t>
                      </a:r>
                      <a:endParaRPr lang="ru-RU" sz="1100" dirty="0"/>
                    </a:p>
                  </a:txBody>
                  <a:tcPr/>
                </a:tc>
              </a:tr>
              <a:tr h="425724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Пропуски</a:t>
                      </a:r>
                      <a:r>
                        <a:rPr lang="uk-UA" b="1" baseline="0" dirty="0" smtClean="0"/>
                        <a:t> занять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358 годин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72755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071678"/>
            <a:ext cx="3814420" cy="24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86781293"/>
              </p:ext>
            </p:extLst>
          </p:nvPr>
        </p:nvGraphicFramePr>
        <p:xfrm>
          <a:off x="500034" y="998240"/>
          <a:ext cx="4572032" cy="5267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236"/>
                <a:gridCol w="2187796"/>
              </a:tblGrid>
              <a:tr h="3579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4 М/С</a:t>
                      </a:r>
                      <a:endParaRPr lang="ru-RU" dirty="0"/>
                    </a:p>
                  </a:txBody>
                  <a:tcPr/>
                </a:tc>
              </a:tr>
              <a:tr h="3579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Середній бал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4.27</a:t>
                      </a:r>
                      <a:endParaRPr lang="ru-RU" b="1" dirty="0"/>
                    </a:p>
                  </a:txBody>
                  <a:tcPr/>
                </a:tc>
              </a:tr>
              <a:tr h="357992">
                <a:tc>
                  <a:txBody>
                    <a:bodyPr/>
                    <a:lstStyle/>
                    <a:p>
                      <a:r>
                        <a:rPr lang="uk-UA" sz="1800" b="1" dirty="0" smtClean="0"/>
                        <a:t>%</a:t>
                      </a:r>
                      <a:r>
                        <a:rPr lang="uk-UA" sz="1800" b="1" baseline="0" dirty="0" smtClean="0"/>
                        <a:t> </a:t>
                      </a:r>
                      <a:r>
                        <a:rPr lang="uk-UA" sz="1800" b="1" dirty="0" smtClean="0"/>
                        <a:t>успішності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100</a:t>
                      </a:r>
                      <a:endParaRPr lang="ru-RU" b="1" dirty="0"/>
                    </a:p>
                  </a:txBody>
                  <a:tcPr/>
                </a:tc>
              </a:tr>
              <a:tr h="357992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Якість знань 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80.22</a:t>
                      </a:r>
                      <a:endParaRPr lang="ru-RU" b="1" dirty="0"/>
                    </a:p>
                  </a:txBody>
                  <a:tcPr/>
                </a:tc>
              </a:tr>
              <a:tr h="617905">
                <a:tc>
                  <a:txBody>
                    <a:bodyPr/>
                    <a:lstStyle/>
                    <a:p>
                      <a:r>
                        <a:rPr lang="uk-UA" b="1" dirty="0" smtClean="0"/>
                        <a:t>%</a:t>
                      </a:r>
                      <a:r>
                        <a:rPr lang="uk-UA" b="1" baseline="0" dirty="0" smtClean="0"/>
                        <a:t> хорошистів та відмінників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53.85</a:t>
                      </a:r>
                      <a:endParaRPr lang="ru-RU" b="1" dirty="0"/>
                    </a:p>
                  </a:txBody>
                  <a:tcPr/>
                </a:tc>
              </a:tr>
              <a:tr h="470516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На “5”(</a:t>
                      </a:r>
                      <a:r>
                        <a:rPr lang="uk-UA" b="1" dirty="0" err="1" smtClean="0"/>
                        <a:t>студ</a:t>
                      </a:r>
                      <a:r>
                        <a:rPr lang="uk-UA" b="1" dirty="0" smtClean="0"/>
                        <a:t>.)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smtClean="0"/>
                        <a:t>        </a:t>
                      </a:r>
                      <a:r>
                        <a:rPr lang="uk-UA" b="1" dirty="0" smtClean="0"/>
                        <a:t>4</a:t>
                      </a:r>
                      <a:endParaRPr lang="ru-RU" sz="1200" b="1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На “4” та “5”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 3</a:t>
                      </a:r>
                      <a:endParaRPr lang="ru-RU" b="1" dirty="0"/>
                    </a:p>
                  </a:txBody>
                  <a:tcPr/>
                </a:tc>
              </a:tr>
              <a:tr h="617905">
                <a:tc>
                  <a:txBody>
                    <a:bodyPr/>
                    <a:lstStyle/>
                    <a:p>
                      <a:r>
                        <a:rPr lang="uk-UA" sz="1800" b="1" dirty="0" smtClean="0"/>
                        <a:t>На “4” та “5” з однією “3”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-</a:t>
                      </a:r>
                      <a:endParaRPr lang="ru-RU" b="1" dirty="0"/>
                    </a:p>
                  </a:txBody>
                  <a:tcPr/>
                </a:tc>
              </a:tr>
              <a:tr h="357992"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Невстигаючі (</a:t>
                      </a:r>
                      <a:r>
                        <a:rPr lang="uk-UA" sz="1600" b="1" dirty="0" err="1" smtClean="0"/>
                        <a:t>студ</a:t>
                      </a:r>
                      <a:r>
                        <a:rPr lang="uk-UA" sz="1600" b="1" dirty="0" smtClean="0"/>
                        <a:t>.)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-</a:t>
                      </a:r>
                      <a:endParaRPr lang="ru-RU" b="1" dirty="0"/>
                    </a:p>
                  </a:txBody>
                  <a:tcPr/>
                </a:tc>
              </a:tr>
              <a:tr h="702336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Не атестовані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-</a:t>
                      </a:r>
                      <a:endParaRPr lang="ru-RU" sz="1400" b="1" dirty="0"/>
                    </a:p>
                  </a:txBody>
                  <a:tcPr/>
                </a:tc>
              </a:tr>
              <a:tr h="55656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Пропуски</a:t>
                      </a:r>
                      <a:r>
                        <a:rPr lang="uk-UA" b="1" baseline="0" dirty="0" smtClean="0"/>
                        <a:t> занять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288 год.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0034" y="285728"/>
            <a:ext cx="721523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Група 4 м/с - класний керівник Тимошенко Н.В.</a:t>
            </a:r>
            <a:endParaRPr lang="ru-RU" b="1" dirty="0"/>
          </a:p>
        </p:txBody>
      </p:sp>
      <p:pic>
        <p:nvPicPr>
          <p:cNvPr id="4" name="Рисунок 3" descr="stu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071678"/>
            <a:ext cx="2786082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857232"/>
          <a:ext cx="4476781" cy="5354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564"/>
                <a:gridCol w="2142217"/>
              </a:tblGrid>
              <a:tr h="4117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4Б</a:t>
                      </a:r>
                      <a:r>
                        <a:rPr lang="uk-UA" baseline="0" dirty="0" smtClean="0"/>
                        <a:t>ф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Середній бал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4.23</a:t>
                      </a:r>
                      <a:endParaRPr lang="ru-RU" b="1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800" b="1" dirty="0" smtClean="0"/>
                        <a:t>%</a:t>
                      </a:r>
                      <a:r>
                        <a:rPr lang="uk-UA" sz="1800" b="1" baseline="0" dirty="0" smtClean="0"/>
                        <a:t> </a:t>
                      </a:r>
                      <a:r>
                        <a:rPr lang="uk-UA" sz="1800" b="1" dirty="0" smtClean="0"/>
                        <a:t>успішності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100</a:t>
                      </a:r>
                      <a:endParaRPr lang="ru-RU" b="1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Якість знань 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78, 0</a:t>
                      </a:r>
                      <a:endParaRPr lang="ru-RU" b="1" dirty="0"/>
                    </a:p>
                  </a:txBody>
                  <a:tcPr/>
                </a:tc>
              </a:tr>
              <a:tr h="71062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%</a:t>
                      </a:r>
                      <a:r>
                        <a:rPr lang="uk-UA" b="1" baseline="0" dirty="0" smtClean="0"/>
                        <a:t> хорошистів та відмінників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50, 0</a:t>
                      </a:r>
                      <a:endParaRPr lang="ru-RU" b="1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На “5”(</a:t>
                      </a:r>
                      <a:r>
                        <a:rPr lang="uk-UA" b="1" dirty="0" err="1" smtClean="0"/>
                        <a:t>студ</a:t>
                      </a:r>
                      <a:r>
                        <a:rPr lang="uk-UA" b="1" dirty="0" smtClean="0"/>
                        <a:t>.)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 2 (</a:t>
                      </a:r>
                      <a:r>
                        <a:rPr lang="uk-UA" b="1" dirty="0" err="1" smtClean="0"/>
                        <a:t>Фесенко</a:t>
                      </a:r>
                      <a:r>
                        <a:rPr lang="uk-UA" b="1" baseline="0" dirty="0" smtClean="0"/>
                        <a:t> Є.</a:t>
                      </a:r>
                      <a:r>
                        <a:rPr lang="uk-UA" b="1" dirty="0" smtClean="0"/>
                        <a:t>,</a:t>
                      </a:r>
                      <a:r>
                        <a:rPr lang="uk-UA" b="1" dirty="0" err="1" smtClean="0"/>
                        <a:t>Свєтова</a:t>
                      </a:r>
                      <a:r>
                        <a:rPr lang="uk-UA" b="1" baseline="0" dirty="0" smtClean="0"/>
                        <a:t> В.)</a:t>
                      </a:r>
                      <a:endParaRPr lang="ru-RU" b="1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На “4” та “5”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 </a:t>
                      </a:r>
                      <a:endParaRPr lang="ru-RU" b="1" dirty="0"/>
                    </a:p>
                  </a:txBody>
                  <a:tcPr/>
                </a:tc>
              </a:tr>
              <a:tr h="710620">
                <a:tc>
                  <a:txBody>
                    <a:bodyPr/>
                    <a:lstStyle/>
                    <a:p>
                      <a:r>
                        <a:rPr lang="uk-UA" sz="1800" b="1" dirty="0" smtClean="0"/>
                        <a:t>На “4” та “5” з однією “3”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smtClean="0"/>
                        <a:t>        1</a:t>
                      </a:r>
                      <a:endParaRPr lang="ru-RU" b="1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Невстигаючі (</a:t>
                      </a:r>
                      <a:r>
                        <a:rPr lang="uk-UA" sz="1600" b="1" dirty="0" err="1" smtClean="0"/>
                        <a:t>студ</a:t>
                      </a:r>
                      <a:r>
                        <a:rPr lang="uk-UA" sz="1600" b="1" dirty="0" smtClean="0"/>
                        <a:t>.)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 -</a:t>
                      </a:r>
                      <a:endParaRPr lang="ru-RU" sz="1400" b="1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Не атестовані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  -</a:t>
                      </a:r>
                      <a:endParaRPr lang="ru-RU" b="1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Пропуски</a:t>
                      </a:r>
                      <a:r>
                        <a:rPr lang="uk-UA" b="1" baseline="0" dirty="0" smtClean="0"/>
                        <a:t> занять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40 годин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472" y="214290"/>
            <a:ext cx="650085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Група 4Б ф – класний керівник  </a:t>
            </a:r>
            <a:r>
              <a:rPr lang="uk-UA" b="1" dirty="0" err="1" smtClean="0"/>
              <a:t>Гуденко</a:t>
            </a:r>
            <a:r>
              <a:rPr lang="uk-UA" b="1" dirty="0" smtClean="0"/>
              <a:t> О.В. </a:t>
            </a:r>
            <a:endParaRPr lang="ru-RU" b="1" dirty="0"/>
          </a:p>
        </p:txBody>
      </p:sp>
      <p:pic>
        <p:nvPicPr>
          <p:cNvPr id="1026" name="Picture 2" descr="C:\Users\методисты\Desktop\0-02-05-d229d4b260e0ec377e421bb0fda672745d7458ad77291544ad3c4dfce801e826_988cf9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5959" y="2438886"/>
            <a:ext cx="3529446" cy="1847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857232"/>
          <a:ext cx="4476781" cy="5354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564"/>
                <a:gridCol w="2142217"/>
              </a:tblGrid>
              <a:tr h="4117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ІІ</a:t>
                      </a:r>
                      <a:r>
                        <a:rPr lang="en-US" baseline="0" dirty="0" smtClean="0"/>
                        <a:t>I</a:t>
                      </a:r>
                      <a:r>
                        <a:rPr lang="uk-UA" baseline="0" dirty="0" smtClean="0"/>
                        <a:t>ф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Середній бал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4.03 </a:t>
                      </a:r>
                      <a:endParaRPr lang="ru-RU" b="1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800" b="1" dirty="0" smtClean="0"/>
                        <a:t>%</a:t>
                      </a:r>
                      <a:r>
                        <a:rPr lang="uk-UA" sz="1800" b="1" baseline="0" dirty="0" smtClean="0"/>
                        <a:t> </a:t>
                      </a:r>
                      <a:r>
                        <a:rPr lang="uk-UA" sz="1800" b="1" dirty="0" smtClean="0"/>
                        <a:t>успішності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100</a:t>
                      </a:r>
                      <a:endParaRPr lang="ru-RU" b="1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Якість знань 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68, 0</a:t>
                      </a:r>
                      <a:endParaRPr lang="ru-RU" b="1" dirty="0"/>
                    </a:p>
                  </a:txBody>
                  <a:tcPr/>
                </a:tc>
              </a:tr>
              <a:tr h="71062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%</a:t>
                      </a:r>
                      <a:r>
                        <a:rPr lang="uk-UA" b="1" baseline="0" dirty="0" smtClean="0"/>
                        <a:t> хорошистів та відмінників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42, 0</a:t>
                      </a:r>
                      <a:endParaRPr lang="ru-RU" b="1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На “5”(</a:t>
                      </a:r>
                      <a:r>
                        <a:rPr lang="uk-UA" b="1" dirty="0" err="1" smtClean="0"/>
                        <a:t>студ</a:t>
                      </a:r>
                      <a:r>
                        <a:rPr lang="uk-UA" b="1" dirty="0" smtClean="0"/>
                        <a:t>.)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 2 (</a:t>
                      </a:r>
                      <a:r>
                        <a:rPr lang="uk-UA" b="1" dirty="0" err="1" smtClean="0"/>
                        <a:t>Новик</a:t>
                      </a:r>
                      <a:r>
                        <a:rPr lang="uk-UA" b="1" dirty="0" smtClean="0"/>
                        <a:t> А., </a:t>
                      </a:r>
                      <a:r>
                        <a:rPr lang="uk-UA" b="1" dirty="0" err="1" smtClean="0"/>
                        <a:t>ЗеленськаІ</a:t>
                      </a:r>
                      <a:r>
                        <a:rPr lang="uk-UA" b="1" dirty="0" smtClean="0"/>
                        <a:t>.)</a:t>
                      </a:r>
                      <a:endParaRPr lang="ru-RU" b="1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На “4” та “5”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 4</a:t>
                      </a:r>
                      <a:endParaRPr lang="ru-RU" b="1" dirty="0"/>
                    </a:p>
                  </a:txBody>
                  <a:tcPr/>
                </a:tc>
              </a:tr>
              <a:tr h="710620">
                <a:tc>
                  <a:txBody>
                    <a:bodyPr/>
                    <a:lstStyle/>
                    <a:p>
                      <a:r>
                        <a:rPr lang="uk-UA" sz="1800" b="1" dirty="0" smtClean="0"/>
                        <a:t>На “4” та “5” з однією “3”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 1</a:t>
                      </a:r>
                      <a:endParaRPr lang="ru-RU" b="1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Невстигаючі (</a:t>
                      </a:r>
                      <a:r>
                        <a:rPr lang="uk-UA" sz="1600" b="1" dirty="0" err="1" smtClean="0"/>
                        <a:t>студ</a:t>
                      </a:r>
                      <a:r>
                        <a:rPr lang="uk-UA" sz="1600" b="1" dirty="0" smtClean="0"/>
                        <a:t>.)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 -</a:t>
                      </a:r>
                      <a:endParaRPr lang="ru-RU" sz="1400" b="1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Не атестовані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  -</a:t>
                      </a:r>
                      <a:endParaRPr lang="ru-RU" b="1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Пропуски</a:t>
                      </a:r>
                      <a:r>
                        <a:rPr lang="uk-UA" b="1" baseline="0" dirty="0" smtClean="0"/>
                        <a:t> занять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16</a:t>
                      </a:r>
                      <a:r>
                        <a:rPr lang="uk-UA" b="1" baseline="0" dirty="0" smtClean="0"/>
                        <a:t> годин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472" y="214290"/>
            <a:ext cx="650085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Група ІІ</a:t>
            </a:r>
            <a:r>
              <a:rPr lang="en-US" b="1" dirty="0" smtClean="0"/>
              <a:t>I</a:t>
            </a:r>
            <a:r>
              <a:rPr lang="uk-UA" b="1" dirty="0" smtClean="0"/>
              <a:t> ф – класний керівник  </a:t>
            </a:r>
            <a:r>
              <a:rPr lang="uk-UA" b="1" dirty="0" err="1" smtClean="0"/>
              <a:t>Терновенко</a:t>
            </a:r>
            <a:r>
              <a:rPr lang="uk-UA" b="1" dirty="0" smtClean="0"/>
              <a:t> Т.В.</a:t>
            </a:r>
            <a:endParaRPr lang="ru-RU" b="1" dirty="0"/>
          </a:p>
        </p:txBody>
      </p:sp>
      <p:pic>
        <p:nvPicPr>
          <p:cNvPr id="5" name="Рисунок 4" descr="otlichn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428868"/>
            <a:ext cx="3438542" cy="3362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838200"/>
            <a:ext cx="82867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14546" y="3214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71538" y="1542074"/>
          <a:ext cx="6786610" cy="4459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6002"/>
                <a:gridCol w="2142217"/>
                <a:gridCol w="2238391"/>
              </a:tblGrid>
              <a:tr h="3927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</a:t>
                      </a:r>
                      <a:r>
                        <a:rPr lang="en-US" dirty="0" smtClean="0"/>
                        <a:t>2</a:t>
                      </a:r>
                      <a:r>
                        <a:rPr lang="uk-UA" dirty="0" smtClean="0"/>
                        <a:t>5-2026н.р.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2024-2025н.р.</a:t>
                      </a:r>
                      <a:endParaRPr lang="ru-RU" dirty="0"/>
                    </a:p>
                  </a:txBody>
                  <a:tcPr/>
                </a:tc>
              </a:tr>
              <a:tr h="3927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Середній бал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4</a:t>
                      </a:r>
                      <a:r>
                        <a:rPr lang="uk-UA" dirty="0" smtClean="0"/>
                        <a:t>.</a:t>
                      </a:r>
                      <a:r>
                        <a:rPr lang="en-US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   4.11</a:t>
                      </a:r>
                      <a:endParaRPr lang="ru-RU" dirty="0"/>
                    </a:p>
                  </a:txBody>
                  <a:tcPr/>
                </a:tc>
              </a:tr>
              <a:tr h="392710">
                <a:tc>
                  <a:txBody>
                    <a:bodyPr/>
                    <a:lstStyle/>
                    <a:p>
                      <a:r>
                        <a:rPr lang="uk-UA" sz="1800" b="1" dirty="0" smtClean="0"/>
                        <a:t>%</a:t>
                      </a:r>
                      <a:r>
                        <a:rPr lang="uk-UA" sz="1800" b="1" baseline="0" dirty="0" smtClean="0"/>
                        <a:t> </a:t>
                      </a:r>
                      <a:r>
                        <a:rPr lang="uk-UA" sz="1800" b="1" dirty="0" smtClean="0"/>
                        <a:t>успішності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        95.52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     95.93</a:t>
                      </a:r>
                      <a:endParaRPr lang="ru-RU" dirty="0"/>
                    </a:p>
                  </a:txBody>
                  <a:tcPr/>
                </a:tc>
              </a:tr>
              <a:tr h="39271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Якість знань 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        70.65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    70.5</a:t>
                      </a:r>
                      <a:endParaRPr lang="ru-RU" dirty="0"/>
                    </a:p>
                  </a:txBody>
                  <a:tcPr/>
                </a:tc>
              </a:tr>
              <a:tr h="610544">
                <a:tc>
                  <a:txBody>
                    <a:bodyPr/>
                    <a:lstStyle/>
                    <a:p>
                      <a:r>
                        <a:rPr lang="uk-UA" b="1" dirty="0" smtClean="0"/>
                        <a:t>%</a:t>
                      </a:r>
                      <a:r>
                        <a:rPr lang="uk-UA" b="1" baseline="0" dirty="0" smtClean="0"/>
                        <a:t> хорошистів та відмінників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        34.8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     36.03</a:t>
                      </a:r>
                      <a:endParaRPr lang="ru-RU" dirty="0"/>
                    </a:p>
                  </a:txBody>
                  <a:tcPr/>
                </a:tc>
              </a:tr>
              <a:tr h="39271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Відмінники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21</a:t>
                      </a:r>
                      <a:r>
                        <a:rPr lang="uk-UA" dirty="0" smtClean="0"/>
                        <a:t>ст.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      12 ст.</a:t>
                      </a:r>
                      <a:endParaRPr lang="ru-RU" dirty="0"/>
                    </a:p>
                  </a:txBody>
                  <a:tcPr/>
                </a:tc>
              </a:tr>
              <a:tr h="392710">
                <a:tc>
                  <a:txBody>
                    <a:bodyPr/>
                    <a:lstStyle/>
                    <a:p>
                      <a:r>
                        <a:rPr lang="uk-UA" b="1" dirty="0" err="1" smtClean="0"/>
                        <a:t>Хорошисти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71</a:t>
                      </a:r>
                      <a:r>
                        <a:rPr lang="uk-UA" dirty="0" smtClean="0"/>
                        <a:t>ст.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   72</a:t>
                      </a:r>
                      <a:endParaRPr lang="ru-RU" dirty="0"/>
                    </a:p>
                  </a:txBody>
                  <a:tcPr/>
                </a:tc>
              </a:tr>
              <a:tr h="677828">
                <a:tc>
                  <a:txBody>
                    <a:bodyPr/>
                    <a:lstStyle/>
                    <a:p>
                      <a:r>
                        <a:rPr lang="uk-UA" sz="1800" b="1" dirty="0" err="1" smtClean="0"/>
                        <a:t>Хорошисти</a:t>
                      </a:r>
                      <a:r>
                        <a:rPr lang="uk-UA" sz="1800" b="1" baseline="0" dirty="0" smtClean="0"/>
                        <a:t> </a:t>
                      </a:r>
                      <a:r>
                        <a:rPr lang="uk-UA" sz="1800" b="1" dirty="0" smtClean="0"/>
                        <a:t> з однією “3” (“6”)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25</a:t>
                      </a:r>
                      <a:r>
                        <a:rPr lang="uk-UA" dirty="0" smtClean="0"/>
                        <a:t>ст.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      36 ст.</a:t>
                      </a:r>
                      <a:endParaRPr lang="ru-RU" dirty="0"/>
                    </a:p>
                  </a:txBody>
                  <a:tcPr/>
                </a:tc>
              </a:tr>
              <a:tr h="392710"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Невстигаючі (</a:t>
                      </a:r>
                      <a:r>
                        <a:rPr lang="uk-UA" sz="1600" b="1" dirty="0" err="1" smtClean="0"/>
                        <a:t>студ</a:t>
                      </a:r>
                      <a:r>
                        <a:rPr lang="uk-UA" sz="1600" b="1" dirty="0" smtClean="0"/>
                        <a:t>.)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 </a:t>
                      </a:r>
                      <a:r>
                        <a:rPr lang="en-US" dirty="0" smtClean="0"/>
                        <a:t>      </a:t>
                      </a:r>
                      <a:r>
                        <a:rPr lang="uk-UA" smtClean="0"/>
                        <a:t>12ст</a:t>
                      </a:r>
                      <a:r>
                        <a:rPr lang="uk-UA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  7</a:t>
                      </a:r>
                      <a:endParaRPr lang="ru-RU" dirty="0"/>
                    </a:p>
                  </a:txBody>
                  <a:tcPr/>
                </a:tc>
              </a:tr>
              <a:tr h="39271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Не атестовані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 </a:t>
                      </a:r>
                      <a:r>
                        <a:rPr lang="en-US" dirty="0" smtClean="0"/>
                        <a:t>      </a:t>
                      </a:r>
                      <a:r>
                        <a:rPr lang="uk-UA" dirty="0" smtClean="0"/>
                        <a:t> 2ст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  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5984" y="285728"/>
            <a:ext cx="4857784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Загальні показники успішності</a:t>
            </a:r>
          </a:p>
          <a:p>
            <a:pPr algn="ctr"/>
            <a:r>
              <a:rPr lang="uk-UA" b="1" dirty="0" smtClean="0"/>
              <a:t>       І півріччя </a:t>
            </a:r>
            <a:r>
              <a:rPr lang="en-US" b="1" dirty="0" smtClean="0"/>
              <a:t> </a:t>
            </a:r>
            <a:r>
              <a:rPr lang="uk-UA" b="1" dirty="0" smtClean="0"/>
              <a:t>2025-2026 </a:t>
            </a:r>
            <a:r>
              <a:rPr lang="uk-UA" b="1" dirty="0" err="1" smtClean="0"/>
              <a:t>н.р</a:t>
            </a:r>
            <a:r>
              <a:rPr lang="uk-UA" b="1" dirty="0" smtClean="0"/>
              <a:t>.  здобувачів освіти КФМК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81017867"/>
              </p:ext>
            </p:extLst>
          </p:nvPr>
        </p:nvGraphicFramePr>
        <p:xfrm>
          <a:off x="571472" y="925061"/>
          <a:ext cx="7929618" cy="4960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762919"/>
                <a:gridCol w="650234"/>
                <a:gridCol w="929505"/>
                <a:gridCol w="802447"/>
                <a:gridCol w="844271"/>
                <a:gridCol w="490576"/>
                <a:gridCol w="650481"/>
                <a:gridCol w="650481"/>
                <a:gridCol w="719944"/>
                <a:gridCol w="642942"/>
              </a:tblGrid>
              <a:tr h="560272">
                <a:tc>
                  <a:txBody>
                    <a:bodyPr/>
                    <a:lstStyle/>
                    <a:p>
                      <a:pPr algn="l"/>
                      <a:endParaRPr lang="uk-UA" sz="6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uk-UA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Група</a:t>
                      </a:r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5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К-сть</a:t>
                      </a:r>
                      <a:r>
                        <a:rPr lang="uk-UA" sz="105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uk-UA" sz="105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студ</a:t>
                      </a:r>
                      <a:r>
                        <a:rPr lang="uk-UA" sz="105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.</a:t>
                      </a:r>
                      <a:endParaRPr lang="ru-RU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Серед-ній</a:t>
                      </a:r>
                      <a:r>
                        <a:rPr lang="uk-UA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бал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7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        </a:t>
                      </a:r>
                      <a:r>
                        <a:rPr lang="uk-UA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%</a:t>
                      </a:r>
                    </a:p>
                    <a:p>
                      <a:pPr algn="ctr"/>
                      <a:r>
                        <a:rPr lang="uk-UA" sz="105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Успіш-</a:t>
                      </a:r>
                      <a:endParaRPr lang="uk-UA" sz="105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uk-UA" sz="105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ності</a:t>
                      </a:r>
                      <a:endParaRPr lang="ru-RU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5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Якість</a:t>
                      </a:r>
                      <a:r>
                        <a:rPr lang="uk-UA" sz="105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знань</a:t>
                      </a:r>
                      <a:endParaRPr lang="ru-RU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7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 </a:t>
                      </a:r>
                      <a:r>
                        <a:rPr lang="uk-UA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   %</a:t>
                      </a:r>
                    </a:p>
                    <a:p>
                      <a:r>
                        <a:rPr lang="uk-UA" sz="10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хорошис</a:t>
                      </a:r>
                      <a:r>
                        <a:rPr lang="uk-UA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. та відмін.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На “5”</a:t>
                      </a:r>
                      <a:endParaRPr lang="ru-RU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На “4”та “5”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На “4”та”5”з 1”3”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Мають “2</a:t>
                      </a:r>
                      <a:r>
                        <a:rPr lang="uk-UA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”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5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Н/а</a:t>
                      </a:r>
                      <a:endParaRPr lang="ru-RU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39086">
                <a:tc>
                  <a:txBody>
                    <a:bodyPr/>
                    <a:lstStyle/>
                    <a:p>
                      <a:pPr algn="ctr"/>
                      <a:r>
                        <a:rPr lang="uk-UA" sz="1400" b="1" i="1" dirty="0" smtClean="0"/>
                        <a:t>  1</a:t>
                      </a:r>
                      <a:r>
                        <a:rPr lang="uk-UA" sz="1400" b="1" i="1" baseline="0" dirty="0" smtClean="0"/>
                        <a:t> М/С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    </a:t>
                      </a:r>
                      <a:r>
                        <a:rPr lang="uk-UA" sz="1600" b="1" dirty="0" smtClean="0"/>
                        <a:t>16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4.58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74.55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31.25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-</a:t>
                      </a:r>
                      <a:endParaRPr lang="ru-RU" dirty="0"/>
                    </a:p>
                  </a:txBody>
                  <a:tcPr/>
                </a:tc>
              </a:tr>
              <a:tr h="799633">
                <a:tc>
                  <a:txBody>
                    <a:bodyPr/>
                    <a:lstStyle/>
                    <a:p>
                      <a:pPr algn="ctr"/>
                      <a:r>
                        <a:rPr lang="uk-UA" sz="1400" b="1" i="1" dirty="0" smtClean="0"/>
                        <a:t>  2</a:t>
                      </a:r>
                      <a:r>
                        <a:rPr lang="uk-UA" sz="1400" b="1" i="1" baseline="0" dirty="0" smtClean="0"/>
                        <a:t> М/С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  17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100/</a:t>
                      </a:r>
                    </a:p>
                    <a:p>
                      <a:pPr algn="ctr"/>
                      <a:r>
                        <a:rPr lang="ru-RU" dirty="0" smtClean="0"/>
                        <a:t>94.12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62.18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29.41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1</a:t>
                      </a:r>
                      <a:endParaRPr lang="ru-RU" dirty="0"/>
                    </a:p>
                  </a:txBody>
                  <a:tcPr/>
                </a:tc>
              </a:tr>
              <a:tr h="932905">
                <a:tc>
                  <a:txBody>
                    <a:bodyPr/>
                    <a:lstStyle/>
                    <a:p>
                      <a:pPr algn="ctr"/>
                      <a:r>
                        <a:rPr lang="uk-UA" sz="1400" b="1" i="1" dirty="0" smtClean="0"/>
                        <a:t> 3 </a:t>
                      </a:r>
                    </a:p>
                    <a:p>
                      <a:pPr algn="ctr"/>
                      <a:r>
                        <a:rPr lang="uk-UA" sz="1400" b="1" i="1" dirty="0" smtClean="0"/>
                        <a:t>М/С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   18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94.0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72,0/ 79.0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33.0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799633">
                <a:tc>
                  <a:txBody>
                    <a:bodyPr/>
                    <a:lstStyle/>
                    <a:p>
                      <a:pPr algn="ctr"/>
                      <a:r>
                        <a:rPr lang="uk-UA" sz="1400" b="1" i="1" dirty="0" smtClean="0"/>
                        <a:t> 4</a:t>
                      </a:r>
                    </a:p>
                    <a:p>
                      <a:pPr algn="ctr"/>
                      <a:r>
                        <a:rPr lang="uk-UA" sz="1400" b="1" i="1" dirty="0" smtClean="0"/>
                        <a:t> М/С</a:t>
                      </a:r>
                      <a:endParaRPr lang="ru-RU" sz="1400" b="1" i="1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    13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80.22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53.85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500668">
                <a:tc rowSpan="2">
                  <a:txBody>
                    <a:bodyPr/>
                    <a:lstStyle/>
                    <a:p>
                      <a:r>
                        <a:rPr lang="uk-UA" sz="1000" b="1" dirty="0" smtClean="0"/>
                        <a:t>2025</a:t>
                      </a:r>
                      <a:r>
                        <a:rPr lang="uk-UA" sz="1000" b="1" baseline="0" dirty="0" smtClean="0"/>
                        <a:t> -2026 </a:t>
                      </a:r>
                      <a:r>
                        <a:rPr lang="uk-UA" sz="1000" b="1" baseline="0" dirty="0" err="1" smtClean="0"/>
                        <a:t>н.</a:t>
                      </a:r>
                      <a:r>
                        <a:rPr lang="uk-UA" sz="1000" b="1" dirty="0" err="1" smtClean="0"/>
                        <a:t>р</a:t>
                      </a:r>
                      <a:r>
                        <a:rPr lang="uk-UA" sz="1000" b="1" dirty="0" smtClean="0"/>
                        <a:t>.</a:t>
                      </a:r>
                      <a:r>
                        <a:rPr lang="uk-UA" sz="1000" b="1" baseline="0" dirty="0" smtClean="0"/>
                        <a:t> </a:t>
                      </a:r>
                      <a:endParaRPr lang="uk-UA" sz="900" b="1" baseline="0" dirty="0" smtClean="0"/>
                    </a:p>
                    <a:p>
                      <a:endParaRPr lang="uk-UA" sz="1000" baseline="0" dirty="0" smtClean="0"/>
                    </a:p>
                    <a:p>
                      <a:r>
                        <a:rPr lang="uk-UA" sz="1000" baseline="0" dirty="0" smtClean="0"/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mtClean="0"/>
                        <a:t>    64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72.22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25.25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52450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8662" y="357166"/>
            <a:ext cx="7429552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Підсумки успішності І півріччя  2025-2026 </a:t>
            </a:r>
            <a:r>
              <a:rPr lang="uk-UA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н.р</a:t>
            </a: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Сестринська справа  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05032403"/>
              </p:ext>
            </p:extLst>
          </p:nvPr>
        </p:nvGraphicFramePr>
        <p:xfrm>
          <a:off x="357158" y="785794"/>
          <a:ext cx="8215372" cy="5180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006"/>
                <a:gridCol w="777263"/>
                <a:gridCol w="679847"/>
                <a:gridCol w="971836"/>
                <a:gridCol w="838992"/>
                <a:gridCol w="882720"/>
                <a:gridCol w="512917"/>
                <a:gridCol w="680105"/>
                <a:gridCol w="680105"/>
                <a:gridCol w="752730"/>
                <a:gridCol w="596851"/>
              </a:tblGrid>
              <a:tr h="612272">
                <a:tc>
                  <a:txBody>
                    <a:bodyPr/>
                    <a:lstStyle/>
                    <a:p>
                      <a:pPr algn="l"/>
                      <a:endParaRPr lang="uk-UA" sz="6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uk-UA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Група</a:t>
                      </a:r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5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К-сть</a:t>
                      </a:r>
                      <a:r>
                        <a:rPr lang="uk-UA" sz="105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uk-UA" sz="105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студ</a:t>
                      </a:r>
                      <a:r>
                        <a:rPr lang="uk-UA" sz="105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.</a:t>
                      </a:r>
                      <a:endParaRPr lang="ru-RU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Серед-ній</a:t>
                      </a:r>
                      <a:r>
                        <a:rPr lang="uk-UA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бал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7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        </a:t>
                      </a:r>
                      <a:r>
                        <a:rPr lang="uk-UA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%</a:t>
                      </a:r>
                    </a:p>
                    <a:p>
                      <a:pPr algn="ctr"/>
                      <a:r>
                        <a:rPr lang="uk-UA" sz="105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Успіш-</a:t>
                      </a:r>
                      <a:endParaRPr lang="uk-UA" sz="105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uk-UA" sz="105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ності</a:t>
                      </a:r>
                      <a:endParaRPr lang="ru-RU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5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Якість</a:t>
                      </a:r>
                      <a:r>
                        <a:rPr lang="uk-UA" sz="105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знань</a:t>
                      </a:r>
                      <a:endParaRPr lang="ru-RU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7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 </a:t>
                      </a:r>
                      <a:r>
                        <a:rPr lang="uk-UA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   %</a:t>
                      </a:r>
                    </a:p>
                    <a:p>
                      <a:r>
                        <a:rPr lang="uk-UA" sz="10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хорош</a:t>
                      </a:r>
                      <a:r>
                        <a:rPr lang="uk-UA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. та відмін.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На “5”</a:t>
                      </a:r>
                      <a:endParaRPr lang="ru-RU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На “4”та “5”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На “4”та”5”з 1”3”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Мають “2</a:t>
                      </a:r>
                      <a:r>
                        <a:rPr lang="uk-UA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”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5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Н/а</a:t>
                      </a:r>
                      <a:endParaRPr lang="ru-RU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24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1" dirty="0" smtClean="0"/>
                        <a:t>1А Ф</a:t>
                      </a:r>
                      <a:endParaRPr lang="ru-RU" sz="1400" b="1" i="1" dirty="0" smtClean="0"/>
                    </a:p>
                    <a:p>
                      <a:pPr algn="ctr"/>
                      <a:endParaRPr lang="uk-UA" sz="1400" b="1" i="1" dirty="0" smtClean="0"/>
                    </a:p>
                    <a:p>
                      <a:pPr algn="ctr"/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16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87.5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25.0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560966">
                <a:tc>
                  <a:txBody>
                    <a:bodyPr/>
                    <a:lstStyle/>
                    <a:p>
                      <a:pPr algn="ctr"/>
                      <a:r>
                        <a:rPr lang="uk-UA" sz="1400" b="1" i="1" dirty="0" smtClean="0"/>
                        <a:t>1Б Ф</a:t>
                      </a:r>
                    </a:p>
                    <a:p>
                      <a:pPr algn="ctr"/>
                      <a:endParaRPr lang="uk-UA" sz="1400" b="1" i="1" dirty="0" smtClean="0"/>
                    </a:p>
                    <a:p>
                      <a:pPr algn="ctr"/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16   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65.20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10713">
                <a:tc>
                  <a:txBody>
                    <a:bodyPr/>
                    <a:lstStyle/>
                    <a:p>
                      <a:pPr algn="ctr"/>
                      <a:r>
                        <a:rPr lang="uk-UA" sz="1400" b="1" i="1" dirty="0" smtClean="0"/>
                        <a:t>  І Ф </a:t>
                      </a:r>
                    </a:p>
                    <a:p>
                      <a:pPr algn="ctr"/>
                      <a:endParaRPr lang="uk-UA" sz="1400" b="1" i="1" dirty="0" smtClean="0"/>
                    </a:p>
                    <a:p>
                      <a:pPr algn="ctr"/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11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90.9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59.74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27.27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633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1" dirty="0" smtClean="0"/>
                        <a:t>2</a:t>
                      </a:r>
                      <a:r>
                        <a:rPr lang="uk-UA" sz="1400" b="1" i="1" baseline="0" dirty="0" smtClean="0"/>
                        <a:t> А Ф</a:t>
                      </a:r>
                      <a:endParaRPr lang="ru-RU" sz="1400" b="1" i="1" dirty="0" smtClean="0"/>
                    </a:p>
                    <a:p>
                      <a:pPr algn="ctr"/>
                      <a:r>
                        <a:rPr lang="uk-UA" sz="1400" b="1" i="1" dirty="0" smtClean="0"/>
                        <a:t>   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17   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79.83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47.05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5364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1" dirty="0" smtClean="0"/>
                        <a:t>  2 БФ</a:t>
                      </a:r>
                      <a:endParaRPr lang="ru-RU" sz="1400" b="1" i="1" dirty="0" smtClean="0"/>
                    </a:p>
                    <a:p>
                      <a:endParaRPr lang="uk-UA" sz="1400" b="1" i="1" dirty="0" smtClean="0"/>
                    </a:p>
                    <a:p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16  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63.39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08782">
                <a:tc>
                  <a:txBody>
                    <a:bodyPr/>
                    <a:lstStyle/>
                    <a:p>
                      <a:r>
                        <a:rPr lang="uk-UA" sz="1400" b="1" i="1" dirty="0" smtClean="0"/>
                        <a:t>  </a:t>
                      </a:r>
                      <a:r>
                        <a:rPr lang="en-US" sz="1400" b="1" i="1" dirty="0" smtClean="0"/>
                        <a:t>II</a:t>
                      </a:r>
                      <a:r>
                        <a:rPr lang="uk-UA" sz="1400" b="1" i="1" dirty="0" smtClean="0"/>
                        <a:t> Ф</a:t>
                      </a:r>
                    </a:p>
                    <a:p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18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88.89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77.78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38.89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605864">
                <a:tc>
                  <a:txBody>
                    <a:bodyPr/>
                    <a:lstStyle/>
                    <a:p>
                      <a:r>
                        <a:rPr lang="uk-UA" sz="1400" b="1" i="1" dirty="0" smtClean="0"/>
                        <a:t>2025-2026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94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95.75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68.07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35.54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0100" y="285728"/>
            <a:ext cx="7358114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Підсумки успішності І півріччя  2025-2026 </a:t>
            </a:r>
            <a:r>
              <a:rPr lang="uk-UA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н.р</a:t>
            </a: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Лікувальна справа  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95478492"/>
              </p:ext>
            </p:extLst>
          </p:nvPr>
        </p:nvGraphicFramePr>
        <p:xfrm>
          <a:off x="357158" y="785794"/>
          <a:ext cx="8215372" cy="4875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006"/>
                <a:gridCol w="777263"/>
                <a:gridCol w="679847"/>
                <a:gridCol w="971836"/>
                <a:gridCol w="838992"/>
                <a:gridCol w="882720"/>
                <a:gridCol w="512917"/>
                <a:gridCol w="680105"/>
                <a:gridCol w="680105"/>
                <a:gridCol w="752730"/>
                <a:gridCol w="596851"/>
              </a:tblGrid>
              <a:tr h="612272">
                <a:tc>
                  <a:txBody>
                    <a:bodyPr/>
                    <a:lstStyle/>
                    <a:p>
                      <a:pPr algn="l"/>
                      <a:endParaRPr lang="uk-UA" sz="6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uk-UA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Група</a:t>
                      </a:r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5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К-сть</a:t>
                      </a:r>
                      <a:r>
                        <a:rPr lang="uk-UA" sz="105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uk-UA" sz="105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студ</a:t>
                      </a:r>
                      <a:r>
                        <a:rPr lang="uk-UA" sz="105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.</a:t>
                      </a:r>
                      <a:endParaRPr lang="ru-RU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Серед-ній</a:t>
                      </a:r>
                      <a:r>
                        <a:rPr lang="uk-UA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бал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7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        </a:t>
                      </a:r>
                      <a:r>
                        <a:rPr lang="uk-UA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%</a:t>
                      </a:r>
                    </a:p>
                    <a:p>
                      <a:pPr algn="ctr"/>
                      <a:r>
                        <a:rPr lang="uk-UA" sz="105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Успіш-</a:t>
                      </a:r>
                      <a:endParaRPr lang="uk-UA" sz="105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uk-UA" sz="105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ності</a:t>
                      </a:r>
                      <a:endParaRPr lang="ru-RU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5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Якість</a:t>
                      </a:r>
                      <a:r>
                        <a:rPr lang="uk-UA" sz="105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знань</a:t>
                      </a:r>
                      <a:endParaRPr lang="ru-RU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7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 </a:t>
                      </a:r>
                      <a:r>
                        <a:rPr lang="uk-UA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   %</a:t>
                      </a:r>
                    </a:p>
                    <a:p>
                      <a:r>
                        <a:rPr lang="uk-UA" sz="10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хорош</a:t>
                      </a:r>
                      <a:r>
                        <a:rPr lang="uk-UA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. та відмін.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На “5”</a:t>
                      </a:r>
                      <a:endParaRPr lang="ru-RU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На “4”та “5”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На “4”та”5”з 1”3”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Мають “2</a:t>
                      </a:r>
                      <a:r>
                        <a:rPr lang="uk-UA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”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5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Н/а</a:t>
                      </a:r>
                      <a:endParaRPr lang="ru-RU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24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1" dirty="0" smtClean="0"/>
                        <a:t>3А Ф</a:t>
                      </a:r>
                      <a:endParaRPr lang="ru-RU" sz="1400" b="1" i="1" dirty="0" smtClean="0"/>
                    </a:p>
                    <a:p>
                      <a:pPr algn="ctr"/>
                      <a:endParaRPr lang="uk-UA" sz="1400" b="1" i="1" dirty="0" smtClean="0"/>
                    </a:p>
                    <a:p>
                      <a:pPr algn="ctr"/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16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77.08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50.0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560966">
                <a:tc>
                  <a:txBody>
                    <a:bodyPr/>
                    <a:lstStyle/>
                    <a:p>
                      <a:pPr algn="ctr"/>
                      <a:r>
                        <a:rPr lang="uk-UA" sz="1400" b="1" i="1" dirty="0" smtClean="0"/>
                        <a:t>3Б Ф</a:t>
                      </a:r>
                    </a:p>
                    <a:p>
                      <a:pPr algn="ctr"/>
                      <a:endParaRPr lang="uk-UA" sz="1400" b="1" i="1" dirty="0" smtClean="0"/>
                    </a:p>
                    <a:p>
                      <a:pPr algn="ctr"/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17   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81.37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52.94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536470">
                <a:tc>
                  <a:txBody>
                    <a:bodyPr/>
                    <a:lstStyle/>
                    <a:p>
                      <a:r>
                        <a:rPr lang="uk-UA" sz="1400" b="1" i="1" dirty="0" smtClean="0"/>
                        <a:t>  </a:t>
                      </a:r>
                      <a:r>
                        <a:rPr lang="uk-UA" sz="1400" b="0" i="0" baseline="0" dirty="0" smtClean="0"/>
                        <a:t> </a:t>
                      </a:r>
                      <a:r>
                        <a:rPr lang="uk-UA" sz="1400" b="1" i="0" baseline="0" dirty="0" smtClean="0"/>
                        <a:t>4 АФ</a:t>
                      </a:r>
                    </a:p>
                    <a:p>
                      <a:endParaRPr lang="uk-UA" sz="1400" b="1" i="0" baseline="0" dirty="0" smtClean="0"/>
                    </a:p>
                    <a:p>
                      <a:endParaRPr lang="ru-RU" sz="1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13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61.54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53.85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23.08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421954">
                <a:tc>
                  <a:txBody>
                    <a:bodyPr/>
                    <a:lstStyle/>
                    <a:p>
                      <a:pPr algn="ctr"/>
                      <a:r>
                        <a:rPr lang="uk-UA" sz="1400" b="1" i="1" dirty="0" smtClean="0">
                          <a:latin typeface="+mj-lt"/>
                        </a:rPr>
                        <a:t>4 Б</a:t>
                      </a:r>
                      <a:r>
                        <a:rPr lang="uk-UA" sz="1400" b="1" i="1" baseline="0" dirty="0" smtClean="0">
                          <a:latin typeface="+mj-lt"/>
                        </a:rPr>
                        <a:t>Ф</a:t>
                      </a:r>
                    </a:p>
                    <a:p>
                      <a:pPr algn="ctr"/>
                      <a:endParaRPr lang="uk-UA" sz="1400" b="0" i="0" dirty="0" smtClean="0">
                        <a:latin typeface="+mj-lt"/>
                      </a:endParaRPr>
                    </a:p>
                    <a:p>
                      <a:pPr algn="ctr"/>
                      <a:endParaRPr lang="ru-RU" sz="1400" b="0" i="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 12</a:t>
                      </a:r>
                      <a:endParaRPr lang="ru-RU" sz="1600" b="1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78.0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50.0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524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1" dirty="0" smtClean="0"/>
                        <a:t>ІІІ</a:t>
                      </a:r>
                      <a:r>
                        <a:rPr lang="uk-UA" sz="1400" b="1" i="1" baseline="0" dirty="0" smtClean="0"/>
                        <a:t>Ф</a:t>
                      </a:r>
                      <a:endParaRPr lang="ru-RU" sz="1400" b="1" i="1" dirty="0" smtClean="0"/>
                    </a:p>
                    <a:p>
                      <a:endParaRPr lang="uk-UA" sz="1400" b="1" i="1" dirty="0" smtClean="0"/>
                    </a:p>
                    <a:p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14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68.0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42.0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605864">
                <a:tc>
                  <a:txBody>
                    <a:bodyPr/>
                    <a:lstStyle/>
                    <a:p>
                      <a:r>
                        <a:rPr lang="uk-UA" sz="1400" b="1" i="1" dirty="0" smtClean="0"/>
                        <a:t>2025-2026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72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92.31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71.66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43.6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0100" y="285728"/>
            <a:ext cx="7358114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Підсумки успішності І півріччя  2025-2026 </a:t>
            </a:r>
            <a:r>
              <a:rPr lang="uk-UA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н.р</a:t>
            </a: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Лікувальна справа  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54292262"/>
              </p:ext>
            </p:extLst>
          </p:nvPr>
        </p:nvGraphicFramePr>
        <p:xfrm>
          <a:off x="1285852" y="1428736"/>
          <a:ext cx="6429419" cy="4303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355"/>
                <a:gridCol w="1619315"/>
                <a:gridCol w="1595394"/>
                <a:gridCol w="1607355"/>
              </a:tblGrid>
              <a:tr h="891672"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Група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Всього</a:t>
                      </a:r>
                    </a:p>
                    <a:p>
                      <a:pPr algn="ctr"/>
                      <a:r>
                        <a:rPr lang="uk-UA" dirty="0" smtClean="0"/>
                        <a:t>годин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  Поважні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Не поважні</a:t>
                      </a:r>
                      <a:endParaRPr lang="ru-RU" dirty="0"/>
                    </a:p>
                  </a:txBody>
                  <a:tcPr/>
                </a:tc>
              </a:tr>
              <a:tr h="51436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</a:t>
                      </a:r>
                      <a:r>
                        <a:rPr lang="uk-UA" sz="2000" b="1" dirty="0" smtClean="0"/>
                        <a:t>1Аф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118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 118 год.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391"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</a:t>
                      </a:r>
                      <a:r>
                        <a:rPr lang="uk-UA" sz="2000" b="1" dirty="0" smtClean="0"/>
                        <a:t>1Бф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    166 год.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166 год.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-</a:t>
                      </a:r>
                      <a:endParaRPr lang="ru-RU" dirty="0"/>
                    </a:p>
                  </a:txBody>
                  <a:tcPr/>
                </a:tc>
              </a:tr>
              <a:tr h="38639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     I</a:t>
                      </a:r>
                      <a:r>
                        <a:rPr lang="uk-UA" sz="2000" b="1" dirty="0" smtClean="0"/>
                        <a:t> ф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88 </a:t>
                      </a:r>
                      <a:r>
                        <a:rPr lang="uk-UA" dirty="0" err="1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88 год.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136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      2А</a:t>
                      </a:r>
                      <a:r>
                        <a:rPr lang="uk-UA" sz="2000" b="1" baseline="0" dirty="0" smtClean="0"/>
                        <a:t>ф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26 год.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26 год.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- </a:t>
                      </a:r>
                      <a:endParaRPr lang="ru-RU" dirty="0"/>
                    </a:p>
                  </a:txBody>
                  <a:tcPr/>
                </a:tc>
              </a:tr>
              <a:tr h="47249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      2Бф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34 год.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34 год.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-</a:t>
                      </a:r>
                      <a:endParaRPr lang="ru-RU" dirty="0"/>
                    </a:p>
                  </a:txBody>
                  <a:tcPr/>
                </a:tc>
              </a:tr>
              <a:tr h="370742"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</a:t>
                      </a:r>
                      <a:r>
                        <a:rPr lang="en-US" sz="1800" b="1" dirty="0" smtClean="0"/>
                        <a:t>II</a:t>
                      </a:r>
                      <a:r>
                        <a:rPr lang="uk-UA" b="1" dirty="0" smtClean="0"/>
                        <a:t> ф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166 год.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166 год.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- </a:t>
                      </a:r>
                      <a:endParaRPr lang="ru-RU" dirty="0"/>
                    </a:p>
                  </a:txBody>
                  <a:tcPr/>
                </a:tc>
              </a:tr>
              <a:tr h="6836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/>
                        <a:t>Всього:</a:t>
                      </a:r>
                      <a:endParaRPr lang="ru-RU" sz="2000" b="1" dirty="0" smtClean="0"/>
                    </a:p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598 годин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598 годин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2976" y="214290"/>
            <a:ext cx="7000924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Пропуски занять у І півріччі 2025-2026н.р. 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Лікувальна справа 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68862730"/>
              </p:ext>
            </p:extLst>
          </p:nvPr>
        </p:nvGraphicFramePr>
        <p:xfrm>
          <a:off x="1071538" y="1357298"/>
          <a:ext cx="6715172" cy="4714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793"/>
                <a:gridCol w="1691285"/>
                <a:gridCol w="1666301"/>
                <a:gridCol w="1678793"/>
              </a:tblGrid>
              <a:tr h="1083084"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Група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Всього</a:t>
                      </a:r>
                    </a:p>
                    <a:p>
                      <a:pPr algn="ctr"/>
                      <a:r>
                        <a:rPr lang="uk-UA" dirty="0" smtClean="0"/>
                        <a:t>годин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  Поважні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Не поважні</a:t>
                      </a:r>
                      <a:endParaRPr lang="ru-RU" dirty="0"/>
                    </a:p>
                  </a:txBody>
                  <a:tcPr/>
                </a:tc>
              </a:tr>
              <a:tr h="609246"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</a:t>
                      </a:r>
                      <a:r>
                        <a:rPr lang="uk-UA" sz="2000" b="1" dirty="0" smtClean="0"/>
                        <a:t>3Аф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42 год.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42 год.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- </a:t>
                      </a:r>
                      <a:endParaRPr lang="ru-RU" dirty="0"/>
                    </a:p>
                  </a:txBody>
                  <a:tcPr/>
                </a:tc>
              </a:tr>
              <a:tr h="469336"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</a:t>
                      </a:r>
                      <a:r>
                        <a:rPr lang="uk-UA" sz="2000" b="1" dirty="0" smtClean="0"/>
                        <a:t>3Бф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32 год.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32 год.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-</a:t>
                      </a:r>
                      <a:endParaRPr lang="ru-RU" dirty="0"/>
                    </a:p>
                  </a:txBody>
                  <a:tcPr/>
                </a:tc>
              </a:tr>
              <a:tr h="637408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      4А</a:t>
                      </a:r>
                      <a:r>
                        <a:rPr lang="uk-UA" sz="2000" b="1" baseline="0" dirty="0" smtClean="0"/>
                        <a:t>ф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358 год.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358 год.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-</a:t>
                      </a:r>
                      <a:endParaRPr lang="ru-RU" dirty="0"/>
                    </a:p>
                  </a:txBody>
                  <a:tcPr/>
                </a:tc>
              </a:tr>
              <a:tr h="559652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      4Бф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32 год.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32 год.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- </a:t>
                      </a:r>
                      <a:endParaRPr lang="ru-RU" dirty="0"/>
                    </a:p>
                  </a:txBody>
                  <a:tcPr/>
                </a:tc>
              </a:tr>
              <a:tr h="525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       </a:t>
                      </a:r>
                      <a:r>
                        <a:rPr lang="uk-UA" sz="2000" b="1" dirty="0" smtClean="0"/>
                        <a:t>Ш ф</a:t>
                      </a:r>
                      <a:endParaRPr lang="ru-RU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16 год.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16 год.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-</a:t>
                      </a:r>
                      <a:endParaRPr lang="ru-RU" dirty="0"/>
                    </a:p>
                  </a:txBody>
                  <a:tcPr/>
                </a:tc>
              </a:tr>
              <a:tr h="8303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/>
                        <a:t>Всього:</a:t>
                      </a:r>
                      <a:endParaRPr lang="ru-RU" sz="2000" b="1" dirty="0" smtClean="0"/>
                    </a:p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480 годин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480 годин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4414" y="214290"/>
            <a:ext cx="7000924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Пропуски занять у І півріччі 2025-2026н.р. 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Лікувальна справа 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85852" y="1571612"/>
          <a:ext cx="6786610" cy="4547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653"/>
                <a:gridCol w="1709278"/>
                <a:gridCol w="1684026"/>
                <a:gridCol w="1696653"/>
              </a:tblGrid>
              <a:tr h="1274928"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Група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Всього</a:t>
                      </a:r>
                    </a:p>
                    <a:p>
                      <a:pPr algn="ctr"/>
                      <a:r>
                        <a:rPr lang="uk-UA" dirty="0" smtClean="0"/>
                        <a:t>годин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  Поважні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Не поважні</a:t>
                      </a:r>
                      <a:endParaRPr lang="ru-RU" dirty="0"/>
                    </a:p>
                  </a:txBody>
                  <a:tcPr/>
                </a:tc>
              </a:tr>
              <a:tr h="552469">
                <a:tc>
                  <a:txBody>
                    <a:bodyPr/>
                    <a:lstStyle/>
                    <a:p>
                      <a:r>
                        <a:rPr lang="uk-UA" dirty="0" smtClean="0"/>
                        <a:t>      </a:t>
                      </a:r>
                      <a:r>
                        <a:rPr lang="uk-UA" sz="2000" dirty="0" smtClean="0"/>
                        <a:t>1мс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       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    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-</a:t>
                      </a:r>
                      <a:endParaRPr lang="ru-RU" dirty="0"/>
                    </a:p>
                  </a:txBody>
                  <a:tcPr/>
                </a:tc>
              </a:tr>
              <a:tr h="552469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      2</a:t>
                      </a:r>
                      <a:r>
                        <a:rPr lang="uk-UA" sz="2000" baseline="0" dirty="0" smtClean="0"/>
                        <a:t> </a:t>
                      </a:r>
                      <a:r>
                        <a:rPr lang="uk-UA" sz="2000" dirty="0" err="1" smtClean="0"/>
                        <a:t>мс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       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     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-</a:t>
                      </a:r>
                      <a:endParaRPr lang="ru-RU" dirty="0"/>
                    </a:p>
                  </a:txBody>
                  <a:tcPr/>
                </a:tc>
              </a:tr>
              <a:tr h="552469">
                <a:tc>
                  <a:txBody>
                    <a:bodyPr/>
                    <a:lstStyle/>
                    <a:p>
                      <a:r>
                        <a:rPr lang="uk-UA" dirty="0" smtClean="0"/>
                        <a:t>      </a:t>
                      </a:r>
                      <a:r>
                        <a:rPr lang="uk-UA" sz="2000" dirty="0" smtClean="0"/>
                        <a:t>3 </a:t>
                      </a:r>
                      <a:r>
                        <a:rPr lang="uk-UA" sz="2000" dirty="0" err="1" smtClean="0"/>
                        <a:t>мс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      76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      76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-</a:t>
                      </a:r>
                      <a:endParaRPr lang="ru-RU" dirty="0"/>
                    </a:p>
                  </a:txBody>
                  <a:tcPr/>
                </a:tc>
              </a:tr>
              <a:tr h="552469">
                <a:tc>
                  <a:txBody>
                    <a:bodyPr/>
                    <a:lstStyle/>
                    <a:p>
                      <a:r>
                        <a:rPr lang="uk-UA" dirty="0" smtClean="0"/>
                        <a:t>      </a:t>
                      </a:r>
                      <a:r>
                        <a:rPr lang="uk-UA" sz="2000" dirty="0" smtClean="0"/>
                        <a:t>4 </a:t>
                      </a:r>
                      <a:r>
                        <a:rPr lang="uk-UA" sz="2000" dirty="0" err="1" smtClean="0"/>
                        <a:t>мс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     280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      280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-</a:t>
                      </a:r>
                      <a:endParaRPr lang="ru-RU" dirty="0"/>
                    </a:p>
                  </a:txBody>
                  <a:tcPr/>
                </a:tc>
              </a:tr>
              <a:tr h="552469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Всього: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446 год.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446 год.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-</a:t>
                      </a:r>
                      <a:endParaRPr lang="ru-RU" dirty="0"/>
                    </a:p>
                  </a:txBody>
                  <a:tcPr/>
                </a:tc>
              </a:tr>
              <a:tr h="50997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4414" y="0"/>
            <a:ext cx="7000924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Пропуски занять в І півріччі </a:t>
            </a:r>
          </a:p>
          <a:p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       2025-2026н.р. </a:t>
            </a:r>
          </a:p>
          <a:p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Сестринська справа 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1367</TotalTime>
  <Words>2316</Words>
  <Application>Microsoft Office PowerPoint</Application>
  <PresentationFormat>Экран (4:3)</PresentationFormat>
  <Paragraphs>823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методисты</dc:creator>
  <cp:lastModifiedBy>методисты</cp:lastModifiedBy>
  <cp:revision>677</cp:revision>
  <dcterms:created xsi:type="dcterms:W3CDTF">2020-01-23T08:54:39Z</dcterms:created>
  <dcterms:modified xsi:type="dcterms:W3CDTF">2025-12-31T10:15:55Z</dcterms:modified>
</cp:coreProperties>
</file>