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showGuides="1">
      <p:cViewPr varScale="1">
        <p:scale>
          <a:sx n="116" d="100"/>
          <a:sy n="116" d="100"/>
        </p:scale>
        <p:origin x="-336"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152ED0-BDD5-42BF-B74C-294C00ED56D7}" type="datetimeFigureOut">
              <a:rPr lang="ru-RU" smtClean="0"/>
              <a:t>10.11.2025</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CBD03BD-BAFC-4592-B3C3-BC6E83A32ADE}" type="slidenum">
              <a:rPr lang="ru-RU" smtClean="0"/>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11/10/2025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uk.wikipedia.org/wiki/%D0%9E%D1%82%D1%80%D1%83%D1%82%D0%B8" TargetMode="External"/><Relationship Id="rId2" Type="http://schemas.openxmlformats.org/officeDocument/2006/relationships/hyperlink" Target="https://uk.wikipedia.org/wiki/%D0%9E%D1%80%D0%B3%D0%B0%D0%BD_(%D0%B0%D0%BD%D0%B0%D1%82%D0%BE%D0%BC%D1%96%D1%8F)" TargetMode="External"/><Relationship Id="rId1" Type="http://schemas.openxmlformats.org/officeDocument/2006/relationships/slideLayout" Target="../slideLayouts/slideLayout7.xml"/><Relationship Id="rId5" Type="http://schemas.openxmlformats.org/officeDocument/2006/relationships/hyperlink" Target="https://uk.wikipedia.org/wiki/%D0%9E%D1%80%D0%B3%D0%B0%D0%BD%D1%96%D0%B7%D0%BC" TargetMode="External"/><Relationship Id="rId4" Type="http://schemas.openxmlformats.org/officeDocument/2006/relationships/hyperlink" Target="https://uk.wikipedia.org/wiki/%D0%A2%D0%BE%D0%BA%D1%81%D0%B8%D0%BD%D0%B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9A8E60-3BD6-4799-BA9A-9515BC0EE627}"/>
              </a:ext>
            </a:extLst>
          </p:cNvPr>
          <p:cNvSpPr>
            <a:spLocks noGrp="1"/>
          </p:cNvSpPr>
          <p:nvPr>
            <p:ph type="ctrTitle"/>
          </p:nvPr>
        </p:nvSpPr>
        <p:spPr>
          <a:xfrm>
            <a:off x="684212" y="494951"/>
            <a:ext cx="11363008" cy="1947333"/>
          </a:xfrm>
        </p:spPr>
        <p:txBody>
          <a:bodyPr>
            <a:normAutofit/>
          </a:bodyPr>
          <a:lstStyle/>
          <a:p>
            <a:pPr indent="450215" algn="ctr">
              <a:tabLst>
                <a:tab pos="9677400" algn="l"/>
              </a:tabLst>
            </a:pPr>
            <a:r>
              <a:rPr lang="uk-UA" sz="4000" b="1" i="1" smtClean="0">
                <a:solidFill>
                  <a:srgbClr val="C00000"/>
                </a:solidFill>
                <a:effectLst/>
                <a:latin typeface="Times New Roman" panose="02020603050405020304" pitchFamily="18" charset="0"/>
                <a:ea typeface="Times New Roman" panose="02020603050405020304" pitchFamily="18" charset="0"/>
              </a:rPr>
              <a:t> </a:t>
            </a:r>
            <a:r>
              <a:rPr lang="uk-UA" sz="4000" b="1" i="1" dirty="0">
                <a:solidFill>
                  <a:srgbClr val="C00000"/>
                </a:solidFill>
                <a:effectLst/>
                <a:latin typeface="Times New Roman" panose="02020603050405020304" pitchFamily="18" charset="0"/>
                <a:ea typeface="Times New Roman" panose="02020603050405020304" pitchFamily="18" charset="0"/>
              </a:rPr>
              <a:t>Стан травматизму серед здобувачів освіти та працівників закладів освіти.</a:t>
            </a:r>
            <a:endParaRPr lang="uk-UA" dirty="0">
              <a:solidFill>
                <a:srgbClr val="C00000"/>
              </a:solidFill>
            </a:endParaRPr>
          </a:p>
        </p:txBody>
      </p:sp>
      <p:sp>
        <p:nvSpPr>
          <p:cNvPr id="3" name="Підзаголовок 2">
            <a:extLst>
              <a:ext uri="{FF2B5EF4-FFF2-40B4-BE49-F238E27FC236}">
                <a16:creationId xmlns:a16="http://schemas.microsoft.com/office/drawing/2014/main" xmlns="" id="{D42A8D28-63BB-44E3-AE07-C6DF4B2125E1}"/>
              </a:ext>
            </a:extLst>
          </p:cNvPr>
          <p:cNvSpPr>
            <a:spLocks noGrp="1"/>
          </p:cNvSpPr>
          <p:nvPr>
            <p:ph type="subTitle" idx="1"/>
          </p:nvPr>
        </p:nvSpPr>
        <p:spPr>
          <a:xfrm>
            <a:off x="684212" y="2442285"/>
            <a:ext cx="10985818" cy="3920764"/>
          </a:xfrm>
        </p:spPr>
        <p:txBody>
          <a:bodyPr/>
          <a:lstStyle/>
          <a:p>
            <a:pPr indent="450215" algn="just">
              <a:tabLst>
                <a:tab pos="9677400" algn="l"/>
              </a:tabLst>
            </a:pPr>
            <a:r>
              <a:rPr lang="uk-UA" sz="2800" dirty="0">
                <a:solidFill>
                  <a:schemeClr val="accent6">
                    <a:lumMod val="50000"/>
                  </a:schemeClr>
                </a:solidFill>
                <a:effectLst/>
                <a:latin typeface="Times New Roman" panose="02020603050405020304" pitchFamily="18" charset="0"/>
                <a:ea typeface="Times New Roman" panose="02020603050405020304" pitchFamily="18" charset="0"/>
              </a:rPr>
              <a:t>Відповідно до пункту 5 розділ ІV </a:t>
            </a:r>
            <a:r>
              <a:rPr lang="uk-UA" sz="2800" dirty="0">
                <a:solidFill>
                  <a:srgbClr val="C00000"/>
                </a:solidFill>
                <a:effectLst/>
                <a:latin typeface="Times New Roman" panose="02020603050405020304" pitchFamily="18" charset="0"/>
                <a:ea typeface="Times New Roman" panose="02020603050405020304" pitchFamily="18" charset="0"/>
              </a:rPr>
              <a:t>Положення про порядок розслідування нещасних випадків, що сталися із здобувачами освіти під час освітнього процесу</a:t>
            </a:r>
            <a:r>
              <a:rPr lang="uk-UA" sz="2800" dirty="0">
                <a:solidFill>
                  <a:schemeClr val="accent6">
                    <a:lumMod val="50000"/>
                  </a:schemeClr>
                </a:solidFill>
                <a:effectLst/>
                <a:latin typeface="Times New Roman" panose="02020603050405020304" pitchFamily="18" charset="0"/>
                <a:ea typeface="Times New Roman" panose="02020603050405020304" pitchFamily="18" charset="0"/>
              </a:rPr>
              <a:t>, затвердженого наказом МОН від 16 травня 2019 </a:t>
            </a:r>
            <a:r>
              <a:rPr lang="uk-UA" sz="2800" dirty="0">
                <a:solidFill>
                  <a:schemeClr val="accent6">
                    <a:lumMod val="50000"/>
                  </a:schemeClr>
                </a:solidFill>
                <a:effectLst/>
                <a:latin typeface="TimesNewRomanPSMT"/>
                <a:ea typeface="Times New Roman" panose="02020603050405020304" pitchFamily="18" charset="0"/>
                <a:cs typeface="TimesNewRomanPSMT"/>
              </a:rPr>
              <a:t>року </a:t>
            </a:r>
            <a:r>
              <a:rPr lang="uk-UA" sz="2800" dirty="0">
                <a:solidFill>
                  <a:schemeClr val="accent6">
                    <a:lumMod val="50000"/>
                  </a:schemeClr>
                </a:solidFill>
                <a:effectLst/>
                <a:latin typeface="Times New Roman" panose="02020603050405020304" pitchFamily="18" charset="0"/>
                <a:ea typeface="Times New Roman" panose="02020603050405020304" pitchFamily="18" charset="0"/>
              </a:rPr>
              <a:t>№ 659, зареєстрованого в Мін’юсті 13 червня 2019 </a:t>
            </a:r>
            <a:r>
              <a:rPr lang="uk-UA" sz="2800" dirty="0">
                <a:solidFill>
                  <a:schemeClr val="accent6">
                    <a:lumMod val="50000"/>
                  </a:schemeClr>
                </a:solidFill>
                <a:effectLst/>
                <a:latin typeface="TimesNewRomanPSMT"/>
                <a:ea typeface="Times New Roman" panose="02020603050405020304" pitchFamily="18" charset="0"/>
                <a:cs typeface="TimesNewRomanPSMT"/>
              </a:rPr>
              <a:t>року </a:t>
            </a:r>
            <a:r>
              <a:rPr lang="uk-UA" sz="2800" dirty="0">
                <a:solidFill>
                  <a:schemeClr val="accent6">
                    <a:lumMod val="50000"/>
                  </a:schemeClr>
                </a:solidFill>
                <a:effectLst/>
                <a:latin typeface="Times New Roman" panose="02020603050405020304" pitchFamily="18" charset="0"/>
                <a:ea typeface="Times New Roman" panose="02020603050405020304" pitchFamily="18" charset="0"/>
              </a:rPr>
              <a:t>за № 612/33583, заклади освіти, органи управління освітою місцевих органів виконавчої влади, МОН </a:t>
            </a:r>
            <a:r>
              <a:rPr lang="uk-UA" sz="2800" dirty="0">
                <a:solidFill>
                  <a:schemeClr val="accent4">
                    <a:lumMod val="60000"/>
                    <a:lumOff val="40000"/>
                  </a:schemeClr>
                </a:solidFill>
                <a:effectLst/>
                <a:latin typeface="Times New Roman" panose="02020603050405020304" pitchFamily="18" charset="0"/>
                <a:ea typeface="Times New Roman" panose="02020603050405020304" pitchFamily="18" charset="0"/>
              </a:rPr>
              <a:t>здійснюють аналіз причин нещасних випадків, що трапилися із здобувачами освіти, розробляють заходи щодо їх запобігання.</a:t>
            </a:r>
          </a:p>
          <a:p>
            <a:endParaRPr lang="uk-UA" dirty="0"/>
          </a:p>
        </p:txBody>
      </p:sp>
    </p:spTree>
    <p:extLst>
      <p:ext uri="{BB962C8B-B14F-4D97-AF65-F5344CB8AC3E}">
        <p14:creationId xmlns:p14="http://schemas.microsoft.com/office/powerpoint/2010/main" xmlns="" val="1674709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xmlns="" id="{A19F5B2A-061B-44B9-B673-DA6E5BA1919B}"/>
              </a:ext>
            </a:extLst>
          </p:cNvPr>
          <p:cNvPicPr>
            <a:picLocks noChangeAspect="1"/>
          </p:cNvPicPr>
          <p:nvPr/>
        </p:nvPicPr>
        <p:blipFill>
          <a:blip r:embed="rId2"/>
          <a:stretch>
            <a:fillRect/>
          </a:stretch>
        </p:blipFill>
        <p:spPr>
          <a:xfrm>
            <a:off x="217170" y="1021190"/>
            <a:ext cx="11715749" cy="5676790"/>
          </a:xfrm>
          <a:prstGeom prst="rect">
            <a:avLst/>
          </a:prstGeom>
        </p:spPr>
      </p:pic>
      <p:sp>
        <p:nvSpPr>
          <p:cNvPr id="4" name="TextBox 3">
            <a:extLst>
              <a:ext uri="{FF2B5EF4-FFF2-40B4-BE49-F238E27FC236}">
                <a16:creationId xmlns:a16="http://schemas.microsoft.com/office/drawing/2014/main" xmlns="" id="{61DC1426-E514-4158-A876-1AD42A4629BA}"/>
              </a:ext>
            </a:extLst>
          </p:cNvPr>
          <p:cNvSpPr txBox="1"/>
          <p:nvPr/>
        </p:nvSpPr>
        <p:spPr>
          <a:xfrm>
            <a:off x="731520" y="294948"/>
            <a:ext cx="11109960" cy="707886"/>
          </a:xfrm>
          <a:prstGeom prst="rect">
            <a:avLst/>
          </a:prstGeom>
          <a:noFill/>
        </p:spPr>
        <p:txBody>
          <a:bodyPr wrap="square">
            <a:spAutoFit/>
          </a:bodyPr>
          <a:lstStyle/>
          <a:p>
            <a:pPr algn="ctr">
              <a:tabLst>
                <a:tab pos="9677400" algn="l"/>
              </a:tabLst>
            </a:pPr>
            <a:r>
              <a:rPr lang="uk-UA" sz="2000" b="1" i="1" dirty="0">
                <a:solidFill>
                  <a:srgbClr val="000000"/>
                </a:solidFill>
                <a:effectLst/>
                <a:latin typeface="Times New Roman" panose="02020603050405020304" pitchFamily="18" charset="0"/>
                <a:ea typeface="Times New Roman" panose="02020603050405020304" pitchFamily="18" charset="0"/>
              </a:rPr>
              <a:t>Діаграма 5. Відсотковий розподіл </a:t>
            </a:r>
            <a:r>
              <a:rPr lang="uk-UA" sz="2000" b="1" i="1" dirty="0">
                <a:solidFill>
                  <a:schemeClr val="accent2">
                    <a:lumMod val="60000"/>
                    <a:lumOff val="40000"/>
                  </a:schemeClr>
                </a:solidFill>
                <a:effectLst/>
                <a:latin typeface="Times New Roman" panose="02020603050405020304" pitchFamily="18" charset="0"/>
                <a:ea typeface="Times New Roman" panose="02020603050405020304" pitchFamily="18" charset="0"/>
              </a:rPr>
              <a:t>нещасних випадків із смертельними наслідками </a:t>
            </a:r>
          </a:p>
          <a:p>
            <a:pPr algn="ctr">
              <a:tabLst>
                <a:tab pos="9677400" algn="l"/>
              </a:tabLst>
            </a:pPr>
            <a:r>
              <a:rPr lang="uk-UA" sz="2000" b="1" i="1" dirty="0">
                <a:solidFill>
                  <a:schemeClr val="accent1">
                    <a:lumMod val="75000"/>
                  </a:schemeClr>
                </a:solidFill>
                <a:effectLst/>
                <a:latin typeface="Times New Roman" panose="02020603050405020304" pitchFamily="18" charset="0"/>
                <a:ea typeface="Times New Roman" panose="02020603050405020304" pitchFamily="18" charset="0"/>
              </a:rPr>
              <a:t>за причинами їх виникнення </a:t>
            </a:r>
            <a:r>
              <a:rPr lang="uk-UA" sz="2000" b="1" i="1" dirty="0">
                <a:solidFill>
                  <a:srgbClr val="000000"/>
                </a:solidFill>
                <a:effectLst/>
                <a:latin typeface="Times New Roman" panose="02020603050405020304" pitchFamily="18" charset="0"/>
                <a:ea typeface="Times New Roman" panose="02020603050405020304" pitchFamily="18" charset="0"/>
              </a:rPr>
              <a:t>у 2024 році</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972318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6A14FD7-5AAB-4415-895C-17D63D2241FF}"/>
              </a:ext>
            </a:extLst>
          </p:cNvPr>
          <p:cNvSpPr txBox="1"/>
          <p:nvPr/>
        </p:nvSpPr>
        <p:spPr>
          <a:xfrm>
            <a:off x="266700" y="582067"/>
            <a:ext cx="11658600" cy="5693866"/>
          </a:xfrm>
          <a:prstGeom prst="rect">
            <a:avLst/>
          </a:prstGeom>
          <a:noFill/>
        </p:spPr>
        <p:txBody>
          <a:bodyPr wrap="square">
            <a:spAutoFit/>
          </a:bodyPr>
          <a:lstStyle/>
          <a:p>
            <a:pPr indent="450215" algn="just">
              <a:tabLst>
                <a:tab pos="9677400" algn="l"/>
              </a:tabLst>
            </a:pPr>
            <a:r>
              <a:rPr lang="uk-UA" sz="2800" dirty="0">
                <a:solidFill>
                  <a:schemeClr val="accent1">
                    <a:lumMod val="75000"/>
                  </a:schemeClr>
                </a:solidFill>
                <a:effectLst/>
                <a:latin typeface="Times New Roman" panose="02020603050405020304" pitchFamily="18" charset="0"/>
                <a:ea typeface="Times New Roman" panose="02020603050405020304" pitchFamily="18" charset="0"/>
              </a:rPr>
              <a:t>Порівняно з 2023 роком кількість нещасних випадків у 2024 році зменшилась на 2,8 % (з 395 до 384 випадків) (Діаграма 6), при цьому кількість </a:t>
            </a:r>
            <a:r>
              <a:rPr lang="uk-UA" sz="2800" dirty="0">
                <a:solidFill>
                  <a:schemeClr val="accent1">
                    <a:lumMod val="75000"/>
                  </a:schemeClr>
                </a:solidFill>
                <a:effectLst/>
                <a:highlight>
                  <a:srgbClr val="FF00FF"/>
                </a:highlight>
                <a:latin typeface="Times New Roman" panose="02020603050405020304" pitchFamily="18" charset="0"/>
                <a:ea typeface="Times New Roman" panose="02020603050405020304" pitchFamily="18" charset="0"/>
              </a:rPr>
              <a:t>нещасних випадків, що пов’язані з:</a:t>
            </a:r>
          </a:p>
          <a:p>
            <a:pPr indent="450215" algn="just">
              <a:tabLst>
                <a:tab pos="9677400" algn="l"/>
              </a:tabLst>
            </a:pPr>
            <a:r>
              <a:rPr lang="uk-UA" sz="2800" dirty="0" err="1">
                <a:solidFill>
                  <a:srgbClr val="C00000"/>
                </a:solidFill>
                <a:effectLst/>
                <a:latin typeface="Times New Roman" panose="02020603050405020304" pitchFamily="18" charset="0"/>
                <a:ea typeface="Times New Roman" panose="02020603050405020304" pitchFamily="18" charset="0"/>
              </a:rPr>
              <a:t>транспорними</a:t>
            </a:r>
            <a:r>
              <a:rPr lang="uk-UA" sz="2800" dirty="0">
                <a:solidFill>
                  <a:srgbClr val="C00000"/>
                </a:solidFill>
                <a:effectLst/>
                <a:latin typeface="Times New Roman" panose="02020603050405020304" pitchFamily="18" charset="0"/>
                <a:ea typeface="Times New Roman" panose="02020603050405020304" pitchFamily="18" charset="0"/>
              </a:rPr>
              <a:t> засобами </a:t>
            </a:r>
            <a:r>
              <a:rPr lang="uk-UA" sz="2800" dirty="0">
                <a:effectLst/>
                <a:latin typeface="Times New Roman" panose="02020603050405020304" pitchFamily="18" charset="0"/>
                <a:ea typeface="Times New Roman" panose="02020603050405020304" pitchFamily="18" charset="0"/>
              </a:rPr>
              <a:t>збільшилась у 1,2 рази (з 69 до 84);</a:t>
            </a:r>
          </a:p>
          <a:p>
            <a:pPr indent="450215" algn="just">
              <a:tabLst>
                <a:tab pos="9677400" algn="l"/>
              </a:tabLst>
            </a:pPr>
            <a:r>
              <a:rPr lang="uk-UA" sz="2800" dirty="0">
                <a:solidFill>
                  <a:srgbClr val="C00000"/>
                </a:solidFill>
                <a:effectLst/>
                <a:latin typeface="Times New Roman" panose="02020603050405020304" pitchFamily="18" charset="0"/>
                <a:ea typeface="Times New Roman" panose="02020603050405020304" pitchFamily="18" charset="0"/>
              </a:rPr>
              <a:t>падінням</a:t>
            </a:r>
            <a:r>
              <a:rPr lang="uk-UA" sz="2800" dirty="0">
                <a:effectLst/>
                <a:latin typeface="Times New Roman" panose="02020603050405020304" pitchFamily="18" charset="0"/>
                <a:ea typeface="Times New Roman" panose="02020603050405020304" pitchFamily="18" charset="0"/>
              </a:rPr>
              <a:t> збільшилась у 1,58 рази (з 19 до 30);</a:t>
            </a:r>
          </a:p>
          <a:p>
            <a:pPr indent="450215" algn="just">
              <a:tabLst>
                <a:tab pos="9677400" algn="l"/>
              </a:tabLst>
            </a:pPr>
            <a:r>
              <a:rPr lang="uk-UA" sz="2800" dirty="0">
                <a:solidFill>
                  <a:srgbClr val="C00000"/>
                </a:solidFill>
                <a:effectLst/>
                <a:highlight>
                  <a:srgbClr val="FFFF00"/>
                </a:highlight>
                <a:latin typeface="Times New Roman" panose="02020603050405020304" pitchFamily="18" charset="0"/>
                <a:ea typeface="Times New Roman" panose="02020603050405020304" pitchFamily="18" charset="0"/>
              </a:rPr>
              <a:t>випадковою дією неживих механічних сил </a:t>
            </a:r>
            <a:r>
              <a:rPr lang="uk-UA" sz="2800" dirty="0">
                <a:effectLst/>
                <a:latin typeface="Times New Roman" panose="02020603050405020304" pitchFamily="18" charset="0"/>
                <a:ea typeface="Times New Roman" panose="02020603050405020304" pitchFamily="18" charset="0"/>
              </a:rPr>
              <a:t>(осколок вибухового пристрою (</a:t>
            </a:r>
            <a:r>
              <a:rPr lang="uk-UA" sz="2800" dirty="0" err="1">
                <a:effectLst/>
                <a:latin typeface="Times New Roman" panose="02020603050405020304" pitchFamily="18" charset="0"/>
                <a:ea typeface="Times New Roman" panose="02020603050405020304" pitchFamily="18" charset="0"/>
              </a:rPr>
              <a:t>боєприпасу</a:t>
            </a:r>
            <a:r>
              <a:rPr lang="uk-UA" sz="2800" dirty="0">
                <a:effectLst/>
                <a:latin typeface="Times New Roman" panose="02020603050405020304" pitchFamily="18" charset="0"/>
                <a:ea typeface="Times New Roman" panose="02020603050405020304" pitchFamily="18" charset="0"/>
              </a:rPr>
              <a:t>), куля вогнепальної зброї і </a:t>
            </a:r>
            <a:r>
              <a:rPr lang="uk-UA" sz="2800" dirty="0" err="1">
                <a:effectLst/>
                <a:latin typeface="Times New Roman" panose="02020603050405020304" pitchFamily="18" charset="0"/>
                <a:ea typeface="Times New Roman" panose="02020603050405020304" pitchFamily="18" charset="0"/>
              </a:rPr>
              <a:t>т.і</a:t>
            </a:r>
            <a:r>
              <a:rPr lang="uk-UA" sz="2800" dirty="0">
                <a:effectLst/>
                <a:latin typeface="Times New Roman" panose="02020603050405020304" pitchFamily="18" charset="0"/>
                <a:ea typeface="Times New Roman" panose="02020603050405020304" pitchFamily="18" charset="0"/>
              </a:rPr>
              <a:t>.) </a:t>
            </a:r>
            <a:r>
              <a:rPr lang="uk-UA" sz="2800" dirty="0" err="1">
                <a:solidFill>
                  <a:srgbClr val="C00000"/>
                </a:solidFill>
                <a:effectLst/>
                <a:latin typeface="Times New Roman" panose="02020603050405020304" pitchFamily="18" charset="0"/>
                <a:ea typeface="Times New Roman" panose="02020603050405020304" pitchFamily="18" charset="0"/>
              </a:rPr>
              <a:t>зменьшилась</a:t>
            </a:r>
            <a:r>
              <a:rPr lang="uk-UA" sz="2800" dirty="0">
                <a:solidFill>
                  <a:srgbClr val="C00000"/>
                </a:solidFill>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у 1,62 рази (з 42 до 26);</a:t>
            </a:r>
          </a:p>
          <a:p>
            <a:pPr indent="450215" algn="just">
              <a:tabLst>
                <a:tab pos="9677400" algn="l"/>
              </a:tabLst>
            </a:pPr>
            <a:r>
              <a:rPr lang="uk-UA" sz="2800" dirty="0">
                <a:solidFill>
                  <a:schemeClr val="accent6">
                    <a:lumMod val="40000"/>
                    <a:lumOff val="60000"/>
                  </a:schemeClr>
                </a:solidFill>
                <a:effectLst/>
                <a:latin typeface="Times New Roman" panose="02020603050405020304" pitchFamily="18" charset="0"/>
                <a:ea typeface="Times New Roman" panose="02020603050405020304" pitchFamily="18" charset="0"/>
              </a:rPr>
              <a:t>випадковим утопленням та зануренням </a:t>
            </a:r>
            <a:r>
              <a:rPr lang="uk-UA" sz="2800" dirty="0">
                <a:effectLst/>
                <a:latin typeface="Times New Roman" panose="02020603050405020304" pitchFamily="18" charset="0"/>
                <a:ea typeface="Times New Roman" panose="02020603050405020304" pitchFamily="18" charset="0"/>
              </a:rPr>
              <a:t>збільшилась у 1,12 рази (з 66 до 74); </a:t>
            </a:r>
          </a:p>
          <a:p>
            <a:pPr indent="450215" algn="just">
              <a:tabLst>
                <a:tab pos="9677400" algn="l"/>
              </a:tabLst>
            </a:pPr>
            <a:r>
              <a:rPr lang="uk-UA" sz="2800" dirty="0">
                <a:solidFill>
                  <a:schemeClr val="accent6">
                    <a:lumMod val="40000"/>
                    <a:lumOff val="60000"/>
                  </a:schemeClr>
                </a:solidFill>
                <a:effectLst/>
                <a:latin typeface="Times New Roman" panose="02020603050405020304" pitchFamily="18" charset="0"/>
                <a:ea typeface="Times New Roman" panose="02020603050405020304" pitchFamily="18" charset="0"/>
              </a:rPr>
              <a:t>навмисним </a:t>
            </a:r>
            <a:r>
              <a:rPr lang="uk-UA" sz="2800" dirty="0" err="1">
                <a:solidFill>
                  <a:schemeClr val="accent6">
                    <a:lumMod val="40000"/>
                    <a:lumOff val="60000"/>
                  </a:schemeClr>
                </a:solidFill>
                <a:effectLst/>
                <a:latin typeface="Times New Roman" panose="02020603050405020304" pitchFamily="18" charset="0"/>
                <a:ea typeface="Times New Roman" panose="02020603050405020304" pitchFamily="18" charset="0"/>
              </a:rPr>
              <a:t>самоушкодження</a:t>
            </a:r>
            <a:r>
              <a:rPr lang="uk-UA" sz="2800" dirty="0">
                <a:solidFill>
                  <a:schemeClr val="accent6">
                    <a:lumMod val="40000"/>
                    <a:lumOff val="60000"/>
                  </a:schemeClr>
                </a:solidFill>
                <a:effectLst/>
                <a:latin typeface="Times New Roman" panose="02020603050405020304" pitchFamily="18" charset="0"/>
                <a:ea typeface="Times New Roman" panose="02020603050405020304" pitchFamily="18" charset="0"/>
              </a:rPr>
              <a:t> </a:t>
            </a:r>
            <a:r>
              <a:rPr lang="uk-UA" sz="2800" dirty="0" err="1">
                <a:effectLst/>
                <a:latin typeface="Times New Roman" panose="02020603050405020304" pitchFamily="18" charset="0"/>
                <a:ea typeface="Times New Roman" panose="02020603050405020304" pitchFamily="18" charset="0"/>
              </a:rPr>
              <a:t>зменьшилась</a:t>
            </a:r>
            <a:r>
              <a:rPr lang="uk-UA" sz="2800" dirty="0">
                <a:effectLst/>
                <a:latin typeface="Times New Roman" panose="02020603050405020304" pitchFamily="18" charset="0"/>
                <a:ea typeface="Times New Roman" panose="02020603050405020304" pitchFamily="18" charset="0"/>
              </a:rPr>
              <a:t> у 1,42 рази (з 61 до 43); </a:t>
            </a:r>
          </a:p>
          <a:p>
            <a:pPr indent="450215" algn="just">
              <a:tabLst>
                <a:tab pos="9677400" algn="l"/>
              </a:tabLst>
            </a:pPr>
            <a:r>
              <a:rPr lang="uk-UA" sz="2800" dirty="0">
                <a:effectLst/>
                <a:latin typeface="Times New Roman" panose="02020603050405020304" pitchFamily="18" charset="0"/>
                <a:ea typeface="Times New Roman" panose="02020603050405020304" pitchFamily="18" charset="0"/>
              </a:rPr>
              <a:t>віддаленими наслідками зовнішніх причин захворюваності та смертності </a:t>
            </a:r>
            <a:r>
              <a:rPr lang="uk-UA" sz="2800" dirty="0" err="1">
                <a:effectLst/>
                <a:latin typeface="Times New Roman" panose="02020603050405020304" pitchFamily="18" charset="0"/>
                <a:ea typeface="Times New Roman" panose="02020603050405020304" pitchFamily="18" charset="0"/>
              </a:rPr>
              <a:t>зменьшилась</a:t>
            </a:r>
            <a:r>
              <a:rPr lang="uk-UA" sz="2800" dirty="0">
                <a:effectLst/>
                <a:latin typeface="Times New Roman" panose="02020603050405020304" pitchFamily="18" charset="0"/>
                <a:ea typeface="Times New Roman" panose="02020603050405020304" pitchFamily="18" charset="0"/>
              </a:rPr>
              <a:t> на 2 випадки (з 54 до 52).</a:t>
            </a:r>
          </a:p>
        </p:txBody>
      </p:sp>
    </p:spTree>
    <p:extLst>
      <p:ext uri="{BB962C8B-B14F-4D97-AF65-F5344CB8AC3E}">
        <p14:creationId xmlns:p14="http://schemas.microsoft.com/office/powerpoint/2010/main" xmlns="" val="3591310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3C1299B-1BD8-4B4C-B496-17E1095C91DD}"/>
              </a:ext>
            </a:extLst>
          </p:cNvPr>
          <p:cNvSpPr txBox="1"/>
          <p:nvPr/>
        </p:nvSpPr>
        <p:spPr>
          <a:xfrm>
            <a:off x="537210" y="452735"/>
            <a:ext cx="11475720" cy="1107996"/>
          </a:xfrm>
          <a:prstGeom prst="rect">
            <a:avLst/>
          </a:prstGeom>
          <a:noFill/>
        </p:spPr>
        <p:txBody>
          <a:bodyPr wrap="square">
            <a:spAutoFit/>
          </a:bodyPr>
          <a:lstStyle/>
          <a:p>
            <a:r>
              <a:rPr lang="ru-RU" dirty="0" err="1"/>
              <a:t>Діаграма</a:t>
            </a:r>
            <a:r>
              <a:rPr lang="ru-RU" dirty="0"/>
              <a:t> 6. </a:t>
            </a:r>
          </a:p>
          <a:p>
            <a:pPr algn="ctr"/>
            <a:r>
              <a:rPr lang="ru-RU" sz="2400" b="1" dirty="0" err="1">
                <a:solidFill>
                  <a:schemeClr val="accent4">
                    <a:lumMod val="20000"/>
                    <a:lumOff val="80000"/>
                  </a:schemeClr>
                </a:solidFill>
              </a:rPr>
              <a:t>Динаміка</a:t>
            </a:r>
            <a:r>
              <a:rPr lang="ru-RU" sz="2400" b="1" dirty="0">
                <a:solidFill>
                  <a:schemeClr val="accent4">
                    <a:lumMod val="20000"/>
                    <a:lumOff val="80000"/>
                  </a:schemeClr>
                </a:solidFill>
              </a:rPr>
              <a:t> </a:t>
            </a:r>
            <a:r>
              <a:rPr lang="ru-RU" sz="2400" b="1" dirty="0" err="1">
                <a:solidFill>
                  <a:schemeClr val="accent4">
                    <a:lumMod val="20000"/>
                    <a:lumOff val="80000"/>
                  </a:schemeClr>
                </a:solidFill>
              </a:rPr>
              <a:t>невиробничого</a:t>
            </a:r>
            <a:r>
              <a:rPr lang="ru-RU" sz="2400" b="1" dirty="0">
                <a:solidFill>
                  <a:schemeClr val="accent4">
                    <a:lumMod val="20000"/>
                    <a:lumOff val="80000"/>
                  </a:schemeClr>
                </a:solidFill>
              </a:rPr>
              <a:t> травматизму </a:t>
            </a:r>
            <a:r>
              <a:rPr lang="ru-RU" sz="2400" b="1" dirty="0" err="1">
                <a:solidFill>
                  <a:schemeClr val="accent4">
                    <a:lumMod val="20000"/>
                    <a:lumOff val="80000"/>
                  </a:schemeClr>
                </a:solidFill>
              </a:rPr>
              <a:t>із</a:t>
            </a:r>
            <a:r>
              <a:rPr lang="ru-RU" sz="2400" b="1" dirty="0">
                <a:solidFill>
                  <a:schemeClr val="accent4">
                    <a:lumMod val="20000"/>
                    <a:lumOff val="80000"/>
                  </a:schemeClr>
                </a:solidFill>
              </a:rPr>
              <a:t> </a:t>
            </a:r>
            <a:r>
              <a:rPr lang="ru-RU" sz="2400" b="1" dirty="0" err="1">
                <a:solidFill>
                  <a:schemeClr val="accent4">
                    <a:lumMod val="20000"/>
                    <a:lumOff val="80000"/>
                  </a:schemeClr>
                </a:solidFill>
              </a:rPr>
              <a:t>смертельними</a:t>
            </a:r>
            <a:r>
              <a:rPr lang="ru-RU" sz="2400" b="1" dirty="0">
                <a:solidFill>
                  <a:schemeClr val="accent4">
                    <a:lumMod val="20000"/>
                    <a:lumOff val="80000"/>
                  </a:schemeClr>
                </a:solidFill>
              </a:rPr>
              <a:t> </a:t>
            </a:r>
            <a:r>
              <a:rPr lang="ru-RU" sz="2400" b="1" dirty="0" err="1">
                <a:solidFill>
                  <a:schemeClr val="accent4">
                    <a:lumMod val="20000"/>
                    <a:lumOff val="80000"/>
                  </a:schemeClr>
                </a:solidFill>
              </a:rPr>
              <a:t>наслідками</a:t>
            </a:r>
            <a:r>
              <a:rPr lang="ru-RU" sz="2400" b="1" dirty="0">
                <a:solidFill>
                  <a:schemeClr val="accent4">
                    <a:lumMod val="20000"/>
                    <a:lumOff val="80000"/>
                  </a:schemeClr>
                </a:solidFill>
              </a:rPr>
              <a:t> у 2020 - 2024 роках за причинами </a:t>
            </a:r>
            <a:r>
              <a:rPr lang="ru-RU" sz="2400" b="1" dirty="0" err="1">
                <a:solidFill>
                  <a:schemeClr val="accent4">
                    <a:lumMod val="20000"/>
                    <a:lumOff val="80000"/>
                  </a:schemeClr>
                </a:solidFill>
              </a:rPr>
              <a:t>їх</a:t>
            </a:r>
            <a:r>
              <a:rPr lang="ru-RU" sz="2400" b="1" dirty="0">
                <a:solidFill>
                  <a:schemeClr val="accent4">
                    <a:lumMod val="20000"/>
                    <a:lumOff val="80000"/>
                  </a:schemeClr>
                </a:solidFill>
              </a:rPr>
              <a:t> </a:t>
            </a:r>
            <a:r>
              <a:rPr lang="ru-RU" sz="2400" b="1" dirty="0" err="1">
                <a:solidFill>
                  <a:schemeClr val="accent4">
                    <a:lumMod val="20000"/>
                    <a:lumOff val="80000"/>
                  </a:schemeClr>
                </a:solidFill>
              </a:rPr>
              <a:t>виникнення</a:t>
            </a:r>
            <a:endParaRPr lang="uk-UA" sz="2400" b="1" dirty="0">
              <a:solidFill>
                <a:schemeClr val="accent4">
                  <a:lumMod val="20000"/>
                  <a:lumOff val="80000"/>
                </a:schemeClr>
              </a:solidFill>
            </a:endParaRPr>
          </a:p>
        </p:txBody>
      </p:sp>
      <p:pic>
        <p:nvPicPr>
          <p:cNvPr id="4" name="Рисунок 3">
            <a:extLst>
              <a:ext uri="{FF2B5EF4-FFF2-40B4-BE49-F238E27FC236}">
                <a16:creationId xmlns:a16="http://schemas.microsoft.com/office/drawing/2014/main" xmlns="" id="{98ED2F95-F68F-4E78-AB2C-A291B68F6E2D}"/>
              </a:ext>
            </a:extLst>
          </p:cNvPr>
          <p:cNvPicPr>
            <a:picLocks noChangeAspect="1"/>
          </p:cNvPicPr>
          <p:nvPr/>
        </p:nvPicPr>
        <p:blipFill>
          <a:blip r:embed="rId2"/>
          <a:stretch>
            <a:fillRect/>
          </a:stretch>
        </p:blipFill>
        <p:spPr>
          <a:xfrm>
            <a:off x="74936" y="1560731"/>
            <a:ext cx="11835124" cy="5155747"/>
          </a:xfrm>
          <a:prstGeom prst="rect">
            <a:avLst/>
          </a:prstGeom>
        </p:spPr>
      </p:pic>
    </p:spTree>
    <p:extLst>
      <p:ext uri="{BB962C8B-B14F-4D97-AF65-F5344CB8AC3E}">
        <p14:creationId xmlns:p14="http://schemas.microsoft.com/office/powerpoint/2010/main" xmlns="" val="250790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E787C0E-12A1-4CB2-8ED5-316B4E0F6200}"/>
              </a:ext>
            </a:extLst>
          </p:cNvPr>
          <p:cNvSpPr txBox="1"/>
          <p:nvPr/>
        </p:nvSpPr>
        <p:spPr>
          <a:xfrm>
            <a:off x="160020" y="331470"/>
            <a:ext cx="11692890" cy="6124754"/>
          </a:xfrm>
          <a:prstGeom prst="rect">
            <a:avLst/>
          </a:prstGeom>
          <a:noFill/>
        </p:spPr>
        <p:txBody>
          <a:bodyPr wrap="square">
            <a:spAutoFit/>
          </a:bodyPr>
          <a:lstStyle/>
          <a:p>
            <a:r>
              <a:rPr lang="uk-UA" sz="2800" dirty="0">
                <a:solidFill>
                  <a:schemeClr val="bg1"/>
                </a:solidFill>
              </a:rPr>
              <a:t>Викликає стурбованість рівень травматизму внаслідок </a:t>
            </a:r>
            <a:r>
              <a:rPr lang="uk-UA" sz="2800" dirty="0"/>
              <a:t>нещасних випадків за участю </a:t>
            </a:r>
            <a:r>
              <a:rPr lang="uk-UA" sz="2800" dirty="0">
                <a:solidFill>
                  <a:schemeClr val="accent2">
                    <a:lumMod val="75000"/>
                  </a:schemeClr>
                </a:solidFill>
              </a:rPr>
              <a:t>транспортних засобів</a:t>
            </a:r>
            <a:r>
              <a:rPr lang="uk-UA" sz="2800" dirty="0"/>
              <a:t>, </a:t>
            </a:r>
            <a:r>
              <a:rPr lang="uk-UA" sz="2800" dirty="0">
                <a:solidFill>
                  <a:schemeClr val="accent2">
                    <a:lumMod val="75000"/>
                  </a:schemeClr>
                </a:solidFill>
              </a:rPr>
              <a:t>на воді</a:t>
            </a:r>
            <a:r>
              <a:rPr lang="uk-UA" sz="2800" dirty="0"/>
              <a:t>, </a:t>
            </a:r>
            <a:r>
              <a:rPr lang="uk-UA" sz="2800" dirty="0">
                <a:solidFill>
                  <a:schemeClr val="accent2">
                    <a:lumMod val="75000"/>
                  </a:schemeClr>
                </a:solidFill>
              </a:rPr>
              <a:t>навмисного </a:t>
            </a:r>
            <a:r>
              <a:rPr lang="uk-UA" sz="2800" dirty="0" err="1">
                <a:solidFill>
                  <a:schemeClr val="accent2">
                    <a:lumMod val="75000"/>
                  </a:schemeClr>
                </a:solidFill>
              </a:rPr>
              <a:t>самоушкодження</a:t>
            </a:r>
            <a:r>
              <a:rPr lang="uk-UA" sz="2800" dirty="0">
                <a:solidFill>
                  <a:schemeClr val="accent2">
                    <a:lumMod val="75000"/>
                  </a:schemeClr>
                </a:solidFill>
              </a:rPr>
              <a:t> </a:t>
            </a:r>
            <a:r>
              <a:rPr lang="uk-UA" sz="2800" dirty="0"/>
              <a:t>та внаслідок зовнішніх причин </a:t>
            </a:r>
            <a:r>
              <a:rPr lang="uk-UA" sz="2800" dirty="0">
                <a:solidFill>
                  <a:schemeClr val="accent2">
                    <a:lumMod val="75000"/>
                  </a:schemeClr>
                </a:solidFill>
              </a:rPr>
              <a:t>захворюваності </a:t>
            </a:r>
            <a:r>
              <a:rPr lang="uk-UA" sz="2800" dirty="0"/>
              <a:t>здобувачів освіти.</a:t>
            </a:r>
          </a:p>
          <a:p>
            <a:pPr algn="just"/>
            <a:r>
              <a:rPr lang="uk-UA" sz="2800" dirty="0"/>
              <a:t>      Крім причин нещасних випадків із смертельними наслідками внаслідок воєнних дій, </a:t>
            </a:r>
            <a:r>
              <a:rPr lang="uk-UA" sz="2800" dirty="0">
                <a:solidFill>
                  <a:srgbClr val="C00000"/>
                </a:solidFill>
              </a:rPr>
              <a:t>основними причинами таких випадків можуть бути порушення правил та інструкцій з безпеки життєдіяльності,</a:t>
            </a:r>
            <a:r>
              <a:rPr lang="uk-UA" sz="2800" dirty="0"/>
              <a:t> </a:t>
            </a:r>
            <a:r>
              <a:rPr lang="uk-UA" sz="2800" dirty="0">
                <a:highlight>
                  <a:srgbClr val="0000FF"/>
                </a:highlight>
              </a:rPr>
              <a:t>небажання виконувати вимоги безпеки </a:t>
            </a:r>
            <a:r>
              <a:rPr lang="uk-UA" sz="2800" dirty="0"/>
              <a:t>на вулиці, біля водойм, у побуті тощо. У віковому аспекті найбільша кількість нещасних випадків припадає на здобувачів освіти віком від 6 до 14 років. </a:t>
            </a:r>
          </a:p>
          <a:p>
            <a:pPr algn="just"/>
            <a:r>
              <a:rPr lang="uk-UA" sz="2800" dirty="0">
                <a:solidFill>
                  <a:schemeClr val="accent2">
                    <a:lumMod val="20000"/>
                    <a:lumOff val="80000"/>
                  </a:schemeClr>
                </a:solidFill>
              </a:rPr>
              <a:t>    За масштабами, збитками та складністю вирішення проблем травматизму невиробничого характеру із смертельними наслідками є соціально небезпечним явищем.</a:t>
            </a:r>
          </a:p>
        </p:txBody>
      </p:sp>
    </p:spTree>
    <p:extLst>
      <p:ext uri="{BB962C8B-B14F-4D97-AF65-F5344CB8AC3E}">
        <p14:creationId xmlns:p14="http://schemas.microsoft.com/office/powerpoint/2010/main" xmlns="" val="105572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14F2048-1092-4D2A-8481-BF0D76583885}"/>
              </a:ext>
            </a:extLst>
          </p:cNvPr>
          <p:cNvSpPr txBox="1"/>
          <p:nvPr/>
        </p:nvSpPr>
        <p:spPr>
          <a:xfrm>
            <a:off x="617220" y="228600"/>
            <a:ext cx="11109960" cy="6494085"/>
          </a:xfrm>
          <a:prstGeom prst="rect">
            <a:avLst/>
          </a:prstGeom>
          <a:noFill/>
        </p:spPr>
        <p:txBody>
          <a:bodyPr wrap="square">
            <a:spAutoFit/>
          </a:bodyPr>
          <a:lstStyle/>
          <a:p>
            <a:pPr indent="450215" algn="just"/>
            <a:r>
              <a:rPr lang="uk-UA" sz="3200" dirty="0">
                <a:solidFill>
                  <a:schemeClr val="accent4">
                    <a:lumMod val="20000"/>
                    <a:lumOff val="80000"/>
                  </a:schemeClr>
                </a:solidFill>
                <a:effectLst/>
                <a:latin typeface="Times New Roman" panose="02020603050405020304" pitchFamily="18" charset="0"/>
                <a:ea typeface="Times New Roman" panose="02020603050405020304" pitchFamily="18" charset="0"/>
              </a:rPr>
              <a:t>Ситуація щодо </a:t>
            </a:r>
            <a:r>
              <a:rPr lang="uk-UA" sz="3200" dirty="0">
                <a:solidFill>
                  <a:srgbClr val="0070C0"/>
                </a:solidFill>
                <a:effectLst/>
                <a:latin typeface="Times New Roman" panose="02020603050405020304" pitchFamily="18" charset="0"/>
                <a:ea typeface="Times New Roman" panose="02020603050405020304" pitchFamily="18" charset="0"/>
              </a:rPr>
              <a:t>травматизму у побуті </a:t>
            </a:r>
            <a:r>
              <a:rPr lang="uk-UA" sz="3200" dirty="0">
                <a:solidFill>
                  <a:schemeClr val="accent4">
                    <a:lumMod val="20000"/>
                    <a:lumOff val="80000"/>
                  </a:schemeClr>
                </a:solidFill>
                <a:effectLst/>
                <a:latin typeface="Times New Roman" panose="02020603050405020304" pitchFamily="18" charset="0"/>
                <a:ea typeface="Times New Roman" panose="02020603050405020304" pitchFamily="18" charset="0"/>
              </a:rPr>
              <a:t>потребує: системного управління з питань профілактики травматизму невиробничого характеру на всіх рівнях; усвідомлення пріоритетності вимог охорони життя і здоров’я населення над іншими інтересами; фінансування відповідних попереджувальних заходів у сфері безпеки життєдіяльності; посилення контролю за виконанням заходів з профілактики травматизму невиробничого характеру, планування заходів з пожежної безпеки, безпеки дорожнього руху, запобігання дитячому травматизму; проведення роз’яснювальної роботи серед населення стосовно профілактики травматизму невиробничого характеру, у тому числі  через засоби масової інформації.</a:t>
            </a:r>
          </a:p>
        </p:txBody>
      </p:sp>
    </p:spTree>
    <p:extLst>
      <p:ext uri="{BB962C8B-B14F-4D97-AF65-F5344CB8AC3E}">
        <p14:creationId xmlns:p14="http://schemas.microsoft.com/office/powerpoint/2010/main" xmlns="" val="3405046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76AC71-9E12-4F49-85FD-5DCB7F948956}"/>
              </a:ext>
            </a:extLst>
          </p:cNvPr>
          <p:cNvSpPr txBox="1"/>
          <p:nvPr/>
        </p:nvSpPr>
        <p:spPr>
          <a:xfrm>
            <a:off x="148590" y="548640"/>
            <a:ext cx="11532870" cy="5262979"/>
          </a:xfrm>
          <a:prstGeom prst="rect">
            <a:avLst/>
          </a:prstGeom>
          <a:noFill/>
        </p:spPr>
        <p:txBody>
          <a:bodyPr wrap="square">
            <a:spAutoFit/>
          </a:bodyPr>
          <a:lstStyle/>
          <a:p>
            <a:pPr indent="450215" algn="just">
              <a:tabLst>
                <a:tab pos="9677400" algn="l"/>
              </a:tabLst>
            </a:pPr>
            <a:r>
              <a:rPr lang="uk-UA" sz="2800" b="1" i="1" dirty="0">
                <a:solidFill>
                  <a:srgbClr val="000000"/>
                </a:solidFill>
                <a:effectLst/>
                <a:latin typeface="Times New Roman" panose="02020603050405020304" pitchFamily="18" charset="0"/>
                <a:ea typeface="Times New Roman" panose="02020603050405020304" pitchFamily="18" charset="0"/>
              </a:rPr>
              <a:t>2.3. Стан виробничого травматизму серед працівників закладів освіти </a:t>
            </a:r>
            <a:endParaRPr lang="uk-UA" sz="2800" dirty="0">
              <a:effectLst/>
              <a:latin typeface="Times New Roman" panose="02020603050405020304" pitchFamily="18" charset="0"/>
              <a:ea typeface="Times New Roman" panose="02020603050405020304" pitchFamily="18" charset="0"/>
            </a:endParaRPr>
          </a:p>
          <a:p>
            <a:pPr indent="450215" algn="just"/>
            <a:r>
              <a:rPr lang="uk-UA" sz="2800" spc="-20" dirty="0">
                <a:solidFill>
                  <a:srgbClr val="000000"/>
                </a:solidFill>
                <a:effectLst/>
                <a:latin typeface="Times New Roman" panose="02020603050405020304" pitchFamily="18" charset="0"/>
                <a:ea typeface="Times New Roman" panose="02020603050405020304" pitchFamily="18" charset="0"/>
              </a:rPr>
              <a:t>За оперативною інформацією </a:t>
            </a:r>
            <a:r>
              <a:rPr lang="uk-UA" sz="2800" spc="-20" dirty="0">
                <a:effectLst/>
                <a:latin typeface="Times New Roman" panose="02020603050405020304" pitchFamily="18" charset="0"/>
                <a:ea typeface="Times New Roman" panose="02020603050405020304" pitchFamily="18" charset="0"/>
              </a:rPr>
              <a:t>органів управління освітою обласних, Київської міської державних (військових) адміністрацій, закладів вищої та фахової </a:t>
            </a:r>
            <a:r>
              <a:rPr lang="uk-UA" sz="2800" spc="-20" dirty="0" err="1">
                <a:effectLst/>
                <a:latin typeface="Times New Roman" panose="02020603050405020304" pitchFamily="18" charset="0"/>
                <a:ea typeface="Times New Roman" panose="02020603050405020304" pitchFamily="18" charset="0"/>
              </a:rPr>
              <a:t>передвищої</a:t>
            </a:r>
            <a:r>
              <a:rPr lang="uk-UA" sz="2800" spc="-20" dirty="0">
                <a:effectLst/>
                <a:latin typeface="Times New Roman" panose="02020603050405020304" pitchFamily="18" charset="0"/>
                <a:ea typeface="Times New Roman" panose="02020603050405020304" pitchFamily="18" charset="0"/>
              </a:rPr>
              <a:t> освіти комунальної та державної форми власності, що належать до сфери управління МОН</a:t>
            </a:r>
            <a:r>
              <a:rPr lang="uk-UA" sz="2800" dirty="0">
                <a:effectLst/>
                <a:latin typeface="Times New Roman" panose="02020603050405020304" pitchFamily="18" charset="0"/>
                <a:ea typeface="Times New Roman" panose="02020603050405020304" pitchFamily="18" charset="0"/>
              </a:rPr>
              <a:t>, обласних, Київської міської військових (державних) адміністрацій</a:t>
            </a:r>
            <a:r>
              <a:rPr lang="uk-UA" sz="2800" spc="-20" dirty="0">
                <a:effectLst/>
                <a:latin typeface="Times New Roman" panose="02020603050405020304" pitchFamily="18" charset="0"/>
                <a:ea typeface="Times New Roman" panose="02020603050405020304" pitchFamily="18" charset="0"/>
              </a:rPr>
              <a:t>,</a:t>
            </a:r>
            <a:r>
              <a:rPr lang="uk-UA" sz="2800" spc="-20" dirty="0">
                <a:solidFill>
                  <a:srgbClr val="000000"/>
                </a:solidFill>
                <a:effectLst/>
                <a:latin typeface="Times New Roman" panose="02020603050405020304" pitchFamily="18" charset="0"/>
                <a:ea typeface="Times New Roman" panose="02020603050405020304" pitchFamily="18" charset="0"/>
              </a:rPr>
              <a:t> </a:t>
            </a:r>
            <a:r>
              <a:rPr lang="uk-UA" sz="2800" spc="-20" dirty="0">
                <a:effectLst/>
                <a:latin typeface="Times New Roman" panose="02020603050405020304" pitchFamily="18" charset="0"/>
                <a:ea typeface="Times New Roman" panose="02020603050405020304" pitchFamily="18" charset="0"/>
              </a:rPr>
              <a:t>у 2024 році </a:t>
            </a:r>
            <a:r>
              <a:rPr lang="uk-UA" sz="2800" spc="-20" dirty="0">
                <a:solidFill>
                  <a:srgbClr val="C00000"/>
                </a:solidFill>
                <a:effectLst/>
                <a:highlight>
                  <a:srgbClr val="FFFF00"/>
                </a:highlight>
                <a:latin typeface="Times New Roman" panose="02020603050405020304" pitchFamily="18" charset="0"/>
                <a:ea typeface="Times New Roman" panose="02020603050405020304" pitchFamily="18" charset="0"/>
              </a:rPr>
              <a:t>зареєстровано 141 потерпілих (з них 6 – із смертельними наслідками)</a:t>
            </a:r>
            <a:r>
              <a:rPr lang="uk-UA" sz="2800" spc="-20" dirty="0">
                <a:effectLst/>
                <a:latin typeface="Times New Roman" panose="02020603050405020304" pitchFamily="18" charset="0"/>
                <a:ea typeface="Times New Roman" panose="02020603050405020304" pitchFamily="18" charset="0"/>
              </a:rPr>
              <a:t> від нещасних випадків/гострих професійних захворювань на виробництві, на яких складено акти за формою Н-1/П. Порівняно з 2023 роком кількість страхових нещасних випадків збільшилась на 2 випадки (з 139 до 141), кількість смертельно травмованих осіб </a:t>
            </a:r>
            <a:r>
              <a:rPr lang="uk-UA" sz="2800" spc="-20" dirty="0" err="1">
                <a:effectLst/>
                <a:latin typeface="Times New Roman" panose="02020603050405020304" pitchFamily="18" charset="0"/>
                <a:ea typeface="Times New Roman" panose="02020603050405020304" pitchFamily="18" charset="0"/>
              </a:rPr>
              <a:t>зменьшилась</a:t>
            </a:r>
            <a:r>
              <a:rPr lang="uk-UA" sz="2800" spc="-20" dirty="0">
                <a:effectLst/>
                <a:latin typeface="Times New Roman" panose="02020603050405020304" pitchFamily="18" charset="0"/>
                <a:ea typeface="Times New Roman" panose="02020603050405020304" pitchFamily="18" charset="0"/>
              </a:rPr>
              <a:t> на 2 (з 8 до 6). </a:t>
            </a:r>
            <a:endParaRPr lang="uk-UA"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60253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040574-D2CF-4022-8C53-0B8AD0E83AF5}"/>
              </a:ext>
            </a:extLst>
          </p:cNvPr>
          <p:cNvSpPr txBox="1"/>
          <p:nvPr/>
        </p:nvSpPr>
        <p:spPr>
          <a:xfrm>
            <a:off x="251460" y="180648"/>
            <a:ext cx="11555730" cy="1261884"/>
          </a:xfrm>
          <a:prstGeom prst="rect">
            <a:avLst/>
          </a:prstGeom>
          <a:noFill/>
        </p:spPr>
        <p:txBody>
          <a:bodyPr wrap="square">
            <a:spAutoFit/>
          </a:bodyPr>
          <a:lstStyle/>
          <a:p>
            <a:pPr algn="ctr">
              <a:tabLst>
                <a:tab pos="9677400" algn="l"/>
              </a:tabLst>
            </a:pPr>
            <a:r>
              <a:rPr lang="uk-UA" sz="3200" b="1" i="1" dirty="0">
                <a:solidFill>
                  <a:srgbClr val="000000"/>
                </a:solidFill>
                <a:effectLst/>
                <a:latin typeface="Times New Roman" panose="02020603050405020304" pitchFamily="18" charset="0"/>
                <a:ea typeface="Times New Roman" panose="02020603050405020304" pitchFamily="18" charset="0"/>
              </a:rPr>
              <a:t>Діаграма 7. </a:t>
            </a:r>
            <a:r>
              <a:rPr lang="uk-UA" sz="3200" b="1" i="1" dirty="0" err="1">
                <a:solidFill>
                  <a:srgbClr val="000000"/>
                </a:solidFill>
                <a:effectLst/>
                <a:latin typeface="Times New Roman" panose="02020603050405020304" pitchFamily="18" charset="0"/>
                <a:ea typeface="Times New Roman" panose="02020603050405020304" pitchFamily="18" charset="0"/>
              </a:rPr>
              <a:t>Динамика</a:t>
            </a:r>
            <a:r>
              <a:rPr lang="uk-UA" sz="3200" b="1" i="1" dirty="0">
                <a:solidFill>
                  <a:srgbClr val="000000"/>
                </a:solidFill>
                <a:effectLst/>
                <a:latin typeface="Times New Roman" panose="02020603050405020304" pitchFamily="18" charset="0"/>
                <a:ea typeface="Times New Roman" panose="02020603050405020304" pitchFamily="18" charset="0"/>
              </a:rPr>
              <a:t> виробничого травматизму серед працівників закладів освіти</a:t>
            </a:r>
            <a:endParaRPr lang="uk-UA" sz="3200" dirty="0">
              <a:effectLst/>
              <a:latin typeface="Times New Roman" panose="02020603050405020304" pitchFamily="18" charset="0"/>
              <a:ea typeface="Times New Roman" panose="02020603050405020304" pitchFamily="18" charset="0"/>
            </a:endParaRPr>
          </a:p>
          <a:p>
            <a:pPr algn="ctr">
              <a:tabLst>
                <a:tab pos="9677400" algn="l"/>
              </a:tabLst>
            </a:pPr>
            <a:r>
              <a:rPr lang="uk-UA" sz="1200" b="1" i="1" dirty="0">
                <a:solidFill>
                  <a:srgbClr val="000000"/>
                </a:solidFill>
                <a:effectLst/>
                <a:latin typeface="Times New Roman" panose="02020603050405020304" pitchFamily="18" charset="0"/>
                <a:ea typeface="Times New Roman" panose="02020603050405020304" pitchFamily="18" charset="0"/>
              </a:rPr>
              <a:t> </a:t>
            </a:r>
            <a:endParaRPr lang="uk-UA" sz="1200" dirty="0">
              <a:effectLst/>
              <a:latin typeface="Times New Roman" panose="02020603050405020304" pitchFamily="18" charset="0"/>
              <a:ea typeface="Times New Roman" panose="02020603050405020304" pitchFamily="18" charset="0"/>
            </a:endParaRPr>
          </a:p>
        </p:txBody>
      </p:sp>
      <p:pic>
        <p:nvPicPr>
          <p:cNvPr id="4" name="Рисунок 3">
            <a:extLst>
              <a:ext uri="{FF2B5EF4-FFF2-40B4-BE49-F238E27FC236}">
                <a16:creationId xmlns:a16="http://schemas.microsoft.com/office/drawing/2014/main" xmlns="" id="{54BD6ED0-2DF9-4D57-A3C5-E45DDC9FFC96}"/>
              </a:ext>
            </a:extLst>
          </p:cNvPr>
          <p:cNvPicPr>
            <a:picLocks noChangeAspect="1"/>
          </p:cNvPicPr>
          <p:nvPr/>
        </p:nvPicPr>
        <p:blipFill>
          <a:blip r:embed="rId2"/>
          <a:stretch>
            <a:fillRect/>
          </a:stretch>
        </p:blipFill>
        <p:spPr>
          <a:xfrm>
            <a:off x="0" y="1169266"/>
            <a:ext cx="12146493" cy="5508086"/>
          </a:xfrm>
          <a:prstGeom prst="rect">
            <a:avLst/>
          </a:prstGeom>
        </p:spPr>
      </p:pic>
    </p:spTree>
    <p:extLst>
      <p:ext uri="{BB962C8B-B14F-4D97-AF65-F5344CB8AC3E}">
        <p14:creationId xmlns:p14="http://schemas.microsoft.com/office/powerpoint/2010/main" xmlns="" val="4150294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B14CD76-D348-4611-A419-817B56641C2B}"/>
              </a:ext>
            </a:extLst>
          </p:cNvPr>
          <p:cNvSpPr txBox="1"/>
          <p:nvPr/>
        </p:nvSpPr>
        <p:spPr>
          <a:xfrm>
            <a:off x="251460" y="320040"/>
            <a:ext cx="11567160" cy="707886"/>
          </a:xfrm>
          <a:prstGeom prst="rect">
            <a:avLst/>
          </a:prstGeom>
          <a:noFill/>
        </p:spPr>
        <p:txBody>
          <a:bodyPr wrap="square">
            <a:spAutoFit/>
          </a:bodyPr>
          <a:lstStyle/>
          <a:p>
            <a:pPr indent="450215" algn="just"/>
            <a:r>
              <a:rPr lang="uk-UA" sz="2000" b="1" dirty="0">
                <a:solidFill>
                  <a:schemeClr val="accent1">
                    <a:lumMod val="75000"/>
                  </a:schemeClr>
                </a:solidFill>
                <a:effectLst/>
                <a:latin typeface="Times New Roman" panose="02020603050405020304" pitchFamily="18" charset="0"/>
                <a:ea typeface="Times New Roman" panose="02020603050405020304" pitchFamily="18" charset="0"/>
              </a:rPr>
              <a:t>Найбільше у 2024 році травмувалися </a:t>
            </a:r>
            <a:r>
              <a:rPr lang="uk-UA" sz="2000" b="1" dirty="0">
                <a:solidFill>
                  <a:schemeClr val="accent4">
                    <a:lumMod val="75000"/>
                  </a:schemeClr>
                </a:solidFill>
                <a:effectLst/>
                <a:latin typeface="Times New Roman" panose="02020603050405020304" pitchFamily="18" charset="0"/>
                <a:ea typeface="Times New Roman" panose="02020603050405020304" pitchFamily="18" charset="0"/>
              </a:rPr>
              <a:t>технічні працівники (77</a:t>
            </a:r>
            <a:r>
              <a:rPr lang="uk-UA" sz="2000" b="1" dirty="0">
                <a:solidFill>
                  <a:schemeClr val="accent1">
                    <a:lumMod val="75000"/>
                  </a:schemeClr>
                </a:solidFill>
                <a:effectLst/>
                <a:latin typeface="Times New Roman" panose="02020603050405020304" pitchFamily="18" charset="0"/>
                <a:ea typeface="Times New Roman" panose="02020603050405020304" pitchFamily="18" charset="0"/>
              </a:rPr>
              <a:t>) та </a:t>
            </a:r>
            <a:r>
              <a:rPr lang="uk-UA" sz="2000" b="1" dirty="0">
                <a:solidFill>
                  <a:schemeClr val="accent6">
                    <a:lumMod val="75000"/>
                  </a:schemeClr>
                </a:solidFill>
                <a:effectLst/>
                <a:latin typeface="Times New Roman" panose="02020603050405020304" pitchFamily="18" charset="0"/>
                <a:ea typeface="Times New Roman" panose="02020603050405020304" pitchFamily="18" charset="0"/>
              </a:rPr>
              <a:t>педагогічні працівники (41). (Діаграма </a:t>
            </a:r>
            <a:r>
              <a:rPr lang="uk-UA" sz="1400" b="1" dirty="0">
                <a:solidFill>
                  <a:schemeClr val="accent6">
                    <a:lumMod val="75000"/>
                  </a:schemeClr>
                </a:solidFill>
                <a:effectLst/>
                <a:latin typeface="Times New Roman" panose="02020603050405020304" pitchFamily="18" charset="0"/>
                <a:ea typeface="Times New Roman" panose="02020603050405020304" pitchFamily="18" charset="0"/>
              </a:rPr>
              <a:t>8.)</a:t>
            </a:r>
            <a:endParaRPr lang="uk-UA" sz="1200" b="1" dirty="0">
              <a:solidFill>
                <a:schemeClr val="accent6">
                  <a:lumMod val="75000"/>
                </a:schemeClr>
              </a:solidFill>
              <a:effectLst/>
              <a:latin typeface="Times New Roman" panose="02020603050405020304" pitchFamily="18" charset="0"/>
              <a:ea typeface="Times New Roman" panose="02020603050405020304" pitchFamily="18" charset="0"/>
            </a:endParaRPr>
          </a:p>
        </p:txBody>
      </p:sp>
      <p:pic>
        <p:nvPicPr>
          <p:cNvPr id="4" name="Рисунок 3">
            <a:extLst>
              <a:ext uri="{FF2B5EF4-FFF2-40B4-BE49-F238E27FC236}">
                <a16:creationId xmlns:a16="http://schemas.microsoft.com/office/drawing/2014/main" xmlns="" id="{7243F368-E9E8-41DD-B493-23ED413B17CC}"/>
              </a:ext>
            </a:extLst>
          </p:cNvPr>
          <p:cNvPicPr>
            <a:picLocks noChangeAspect="1"/>
          </p:cNvPicPr>
          <p:nvPr/>
        </p:nvPicPr>
        <p:blipFill>
          <a:blip r:embed="rId2"/>
          <a:stretch>
            <a:fillRect/>
          </a:stretch>
        </p:blipFill>
        <p:spPr>
          <a:xfrm>
            <a:off x="401646" y="1623060"/>
            <a:ext cx="11657003" cy="4914899"/>
          </a:xfrm>
          <a:prstGeom prst="rect">
            <a:avLst/>
          </a:prstGeom>
        </p:spPr>
      </p:pic>
    </p:spTree>
    <p:extLst>
      <p:ext uri="{BB962C8B-B14F-4D97-AF65-F5344CB8AC3E}">
        <p14:creationId xmlns:p14="http://schemas.microsoft.com/office/powerpoint/2010/main" xmlns="" val="2100025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xmlns="" id="{173B00B8-3B08-48E6-A305-4BA3EF2C3E7B}"/>
              </a:ext>
            </a:extLst>
          </p:cNvPr>
          <p:cNvPicPr>
            <a:picLocks noChangeAspect="1"/>
          </p:cNvPicPr>
          <p:nvPr/>
        </p:nvPicPr>
        <p:blipFill>
          <a:blip r:embed="rId2"/>
          <a:stretch>
            <a:fillRect/>
          </a:stretch>
        </p:blipFill>
        <p:spPr>
          <a:xfrm>
            <a:off x="345717" y="1474471"/>
            <a:ext cx="11564343" cy="5177790"/>
          </a:xfrm>
          <a:prstGeom prst="rect">
            <a:avLst/>
          </a:prstGeom>
        </p:spPr>
      </p:pic>
      <p:sp>
        <p:nvSpPr>
          <p:cNvPr id="4" name="TextBox 3">
            <a:extLst>
              <a:ext uri="{FF2B5EF4-FFF2-40B4-BE49-F238E27FC236}">
                <a16:creationId xmlns:a16="http://schemas.microsoft.com/office/drawing/2014/main" xmlns="" id="{282AC582-7F4F-4672-8846-F6E94A5E8E5A}"/>
              </a:ext>
            </a:extLst>
          </p:cNvPr>
          <p:cNvSpPr txBox="1"/>
          <p:nvPr/>
        </p:nvSpPr>
        <p:spPr>
          <a:xfrm>
            <a:off x="174267" y="316915"/>
            <a:ext cx="10869930" cy="954107"/>
          </a:xfrm>
          <a:prstGeom prst="rect">
            <a:avLst/>
          </a:prstGeom>
          <a:noFill/>
        </p:spPr>
        <p:txBody>
          <a:bodyPr wrap="square">
            <a:spAutoFit/>
          </a:bodyPr>
          <a:lstStyle/>
          <a:p>
            <a:pPr algn="ctr">
              <a:tabLst>
                <a:tab pos="9677400" algn="l"/>
              </a:tabLst>
            </a:pPr>
            <a:r>
              <a:rPr lang="uk-UA" sz="2800" b="1" i="1" dirty="0">
                <a:solidFill>
                  <a:srgbClr val="000000"/>
                </a:solidFill>
                <a:effectLst/>
                <a:latin typeface="Times New Roman" panose="02020603050405020304" pitchFamily="18" charset="0"/>
                <a:ea typeface="Times New Roman" panose="02020603050405020304" pitchFamily="18" charset="0"/>
              </a:rPr>
              <a:t>Діаграма 9. Відсотковий розподіл причин нещасних випадків на виробництві</a:t>
            </a:r>
            <a:endParaRPr lang="uk-UA"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566529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8E218E3-5670-4C2B-88DD-EB2145FE12FD}"/>
              </a:ext>
            </a:extLst>
          </p:cNvPr>
          <p:cNvSpPr txBox="1"/>
          <p:nvPr/>
        </p:nvSpPr>
        <p:spPr>
          <a:xfrm>
            <a:off x="822960" y="480061"/>
            <a:ext cx="10709910" cy="5632311"/>
          </a:xfrm>
          <a:prstGeom prst="rect">
            <a:avLst/>
          </a:prstGeom>
          <a:noFill/>
        </p:spPr>
        <p:txBody>
          <a:bodyPr wrap="square">
            <a:spAutoFit/>
          </a:bodyPr>
          <a:lstStyle/>
          <a:p>
            <a:pPr indent="450215" algn="just"/>
            <a:r>
              <a:rPr lang="uk-UA" sz="4000" spc="-30" dirty="0">
                <a:effectLst/>
                <a:latin typeface="Times New Roman" panose="02020603050405020304" pitchFamily="18" charset="0"/>
                <a:ea typeface="Times New Roman" panose="02020603050405020304" pitchFamily="18" charset="0"/>
              </a:rPr>
              <a:t>Серед причин страхових нещасних випадків у 2024 році переважають травмування </a:t>
            </a:r>
          </a:p>
          <a:p>
            <a:pPr indent="450215" algn="just"/>
            <a:r>
              <a:rPr lang="uk-UA" sz="4000" spc="-30" dirty="0">
                <a:effectLst/>
                <a:latin typeface="Times New Roman" panose="02020603050405020304" pitchFamily="18" charset="0"/>
                <a:ea typeface="Times New Roman" panose="02020603050405020304" pitchFamily="18" charset="0"/>
              </a:rPr>
              <a:t>із незначними наслідками – 120 випадків, </a:t>
            </a:r>
          </a:p>
          <a:p>
            <a:pPr indent="450215" algn="just"/>
            <a:r>
              <a:rPr lang="uk-UA" sz="4000" spc="-30" dirty="0">
                <a:effectLst/>
                <a:latin typeface="Times New Roman" panose="02020603050405020304" pitchFamily="18" charset="0"/>
                <a:ea typeface="Times New Roman" panose="02020603050405020304" pitchFamily="18" charset="0"/>
              </a:rPr>
              <a:t>у випадку </a:t>
            </a:r>
            <a:r>
              <a:rPr lang="uk-UA" sz="4000" spc="-30" dirty="0">
                <a:solidFill>
                  <a:schemeClr val="accent2">
                    <a:lumMod val="75000"/>
                  </a:schemeClr>
                </a:solidFill>
                <a:effectLst/>
                <a:latin typeface="Times New Roman" panose="02020603050405020304" pitchFamily="18" charset="0"/>
                <a:ea typeface="Times New Roman" panose="02020603050405020304" pitchFamily="18" charset="0"/>
              </a:rPr>
              <a:t>смерті під час виконання ними трудових (посадових) обов’язків – 14 випадків, </a:t>
            </a:r>
          </a:p>
          <a:p>
            <a:pPr indent="450215" algn="just"/>
            <a:r>
              <a:rPr lang="uk-UA" sz="4000" spc="-30" dirty="0">
                <a:solidFill>
                  <a:srgbClr val="C00000"/>
                </a:solidFill>
                <a:effectLst/>
                <a:latin typeface="Times New Roman" panose="02020603050405020304" pitchFamily="18" charset="0"/>
                <a:ea typeface="Times New Roman" panose="02020603050405020304" pitchFamily="18" charset="0"/>
              </a:rPr>
              <a:t>з тяжкими наслідками, у тому числі з можливою інвалідністю – 8 випадків, </a:t>
            </a:r>
          </a:p>
          <a:p>
            <a:pPr indent="450215" algn="just"/>
            <a:r>
              <a:rPr lang="uk-UA" sz="4000" spc="-30" dirty="0">
                <a:effectLst/>
                <a:latin typeface="Times New Roman" panose="02020603050405020304" pitchFamily="18" charset="0"/>
                <a:ea typeface="Times New Roman" panose="02020603050405020304" pitchFamily="18" charset="0"/>
              </a:rPr>
              <a:t>із смертельними наслідками – 6 випадків, (Діаграма 9).</a:t>
            </a:r>
            <a:endParaRPr lang="uk-UA"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061953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2703E9-8A8A-4052-B168-7576964A281F}"/>
              </a:ext>
            </a:extLst>
          </p:cNvPr>
          <p:cNvSpPr txBox="1"/>
          <p:nvPr/>
        </p:nvSpPr>
        <p:spPr>
          <a:xfrm>
            <a:off x="461010" y="285750"/>
            <a:ext cx="11269980" cy="6001643"/>
          </a:xfrm>
          <a:prstGeom prst="rect">
            <a:avLst/>
          </a:prstGeom>
          <a:noFill/>
        </p:spPr>
        <p:txBody>
          <a:bodyPr wrap="square">
            <a:spAutoFit/>
          </a:bodyPr>
          <a:lstStyle/>
          <a:p>
            <a:pPr indent="450215" algn="just">
              <a:tabLst>
                <a:tab pos="9677400" algn="l"/>
              </a:tabLst>
            </a:pPr>
            <a:r>
              <a:rPr lang="uk-UA" sz="2400" dirty="0">
                <a:solidFill>
                  <a:schemeClr val="accent6">
                    <a:lumMod val="75000"/>
                  </a:schemeClr>
                </a:solidFill>
                <a:effectLst/>
                <a:latin typeface="Times New Roman" panose="02020603050405020304" pitchFamily="18" charset="0"/>
                <a:ea typeface="Times New Roman" panose="02020603050405020304" pitchFamily="18" charset="0"/>
              </a:rPr>
              <a:t>Аналіз травматизму проводився за результатами розслідувань нещасних випадків із здобувачами освіти та працівниками закладів освіти, що трапилися під час освітнього процесу, виробництва та у побуті, внаслідок отримання травм, отруєння або інтоксикації. Стан травматизму здобувачів освіти та працівників закладів освіти визначався за результатами розгляду річних звітів з травматизму закладів вищої та фахової </a:t>
            </a:r>
            <a:r>
              <a:rPr lang="uk-UA" sz="2400" dirty="0" err="1">
                <a:solidFill>
                  <a:schemeClr val="accent6">
                    <a:lumMod val="75000"/>
                  </a:schemeClr>
                </a:solidFill>
                <a:effectLst/>
                <a:latin typeface="Times New Roman" panose="02020603050405020304" pitchFamily="18" charset="0"/>
                <a:ea typeface="Times New Roman" panose="02020603050405020304" pitchFamily="18" charset="0"/>
              </a:rPr>
              <a:t>передвищої</a:t>
            </a:r>
            <a:r>
              <a:rPr lang="uk-UA" sz="2400" dirty="0">
                <a:solidFill>
                  <a:schemeClr val="accent6">
                    <a:lumMod val="75000"/>
                  </a:schemeClr>
                </a:solidFill>
                <a:effectLst/>
                <a:latin typeface="Times New Roman" panose="02020603050405020304" pitchFamily="18" charset="0"/>
                <a:ea typeface="Times New Roman" panose="02020603050405020304" pitchFamily="18" charset="0"/>
              </a:rPr>
              <a:t> освіти, органів управління освітою обласних та Київської міської військових адміністрацій. </a:t>
            </a:r>
          </a:p>
          <a:p>
            <a:pPr indent="450215" algn="just">
              <a:tabLst>
                <a:tab pos="9677400" algn="l"/>
              </a:tabLst>
            </a:pP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Довідково:</a:t>
            </a:r>
            <a:endParaRPr lang="uk-UA" sz="2400" dirty="0">
              <a:solidFill>
                <a:schemeClr val="accent4">
                  <a:lumMod val="60000"/>
                  <a:lumOff val="40000"/>
                </a:schemeClr>
              </a:solidFill>
              <a:effectLst/>
              <a:latin typeface="Times New Roman" panose="02020603050405020304" pitchFamily="18" charset="0"/>
              <a:ea typeface="Times New Roman" panose="02020603050405020304" pitchFamily="18" charset="0"/>
            </a:endParaRPr>
          </a:p>
          <a:p>
            <a:pPr indent="450215" algn="just">
              <a:tabLst>
                <a:tab pos="9677400" algn="l"/>
              </a:tabLst>
            </a:pP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Нещасний випадок – обмежена в часі подія, раптовий вплив небезпечного чинника чи середовища, що сталися під час освітнього процесу, внаслідок яких заподіяно шкоду здоров’ю чи настала смерть здобувача освіти.</a:t>
            </a:r>
            <a:endParaRPr lang="uk-UA" sz="2400" dirty="0">
              <a:solidFill>
                <a:schemeClr val="accent4">
                  <a:lumMod val="60000"/>
                  <a:lumOff val="40000"/>
                </a:schemeClr>
              </a:solidFill>
              <a:effectLst/>
              <a:latin typeface="Times New Roman" panose="02020603050405020304" pitchFamily="18" charset="0"/>
              <a:ea typeface="Times New Roman" panose="02020603050405020304" pitchFamily="18" charset="0"/>
            </a:endParaRPr>
          </a:p>
          <a:p>
            <a:pPr indent="450215" algn="just">
              <a:tabLst>
                <a:tab pos="9677400" algn="l"/>
              </a:tabLst>
            </a:pP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Отруєння або інтоксикація – порушення функцій чи ушкодження </a:t>
            </a:r>
            <a:r>
              <a:rPr lang="uk-UA" sz="2400" i="1" u="none" strike="noStrike" dirty="0">
                <a:solidFill>
                  <a:schemeClr val="accent4">
                    <a:lumMod val="60000"/>
                    <a:lumOff val="40000"/>
                  </a:schemeClr>
                </a:solidFill>
                <a:effectLst/>
                <a:latin typeface="Times New Roman" panose="02020603050405020304" pitchFamily="18" charset="0"/>
                <a:ea typeface="Times New Roman" panose="02020603050405020304" pitchFamily="18" charset="0"/>
                <a:hlinkClick r:id="rId2" tooltip="Орган (анатомія)">
                  <a:extLst>
                    <a:ext uri="{A12FA001-AC4F-418D-AE19-62706E023703}">
                      <ahyp:hlinkClr xmlns:ahyp="http://schemas.microsoft.com/office/drawing/2018/hyperlinkcolor" xmlns="" val="tx"/>
                    </a:ext>
                  </a:extLst>
                </a:hlinkClick>
              </a:rPr>
              <a:t>органів</a:t>
            </a: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 людини внаслідок дії </a:t>
            </a:r>
            <a:r>
              <a:rPr lang="uk-UA" sz="2400" i="1" u="none" strike="noStrike" dirty="0">
                <a:solidFill>
                  <a:schemeClr val="accent4">
                    <a:lumMod val="60000"/>
                    <a:lumOff val="40000"/>
                  </a:schemeClr>
                </a:solidFill>
                <a:effectLst/>
                <a:latin typeface="Times New Roman" panose="02020603050405020304" pitchFamily="18" charset="0"/>
                <a:ea typeface="Times New Roman" panose="02020603050405020304" pitchFamily="18" charset="0"/>
                <a:hlinkClick r:id="rId3" tooltip="Отрути">
                  <a:extLst>
                    <a:ext uri="{A12FA001-AC4F-418D-AE19-62706E023703}">
                      <ahyp:hlinkClr xmlns:ahyp="http://schemas.microsoft.com/office/drawing/2018/hyperlinkcolor" xmlns="" val="tx"/>
                    </a:ext>
                  </a:extLst>
                </a:hlinkClick>
              </a:rPr>
              <a:t>отрут</a:t>
            </a: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 або </a:t>
            </a:r>
            <a:r>
              <a:rPr lang="uk-UA" sz="2400" i="1" u="none" strike="noStrike" dirty="0">
                <a:solidFill>
                  <a:schemeClr val="accent4">
                    <a:lumMod val="60000"/>
                    <a:lumOff val="40000"/>
                  </a:schemeClr>
                </a:solidFill>
                <a:effectLst/>
                <a:latin typeface="Times New Roman" panose="02020603050405020304" pitchFamily="18" charset="0"/>
                <a:ea typeface="Times New Roman" panose="02020603050405020304" pitchFamily="18" charset="0"/>
                <a:hlinkClick r:id="rId4" tooltip="Токсини">
                  <a:extLst>
                    <a:ext uri="{A12FA001-AC4F-418D-AE19-62706E023703}">
                      <ahyp:hlinkClr xmlns:ahyp="http://schemas.microsoft.com/office/drawing/2018/hyperlinkcolor" xmlns="" val="tx"/>
                    </a:ext>
                  </a:extLst>
                </a:hlinkClick>
              </a:rPr>
              <a:t>токсинів</a:t>
            </a: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 що потрапили до </a:t>
            </a:r>
            <a:r>
              <a:rPr lang="uk-UA" sz="2400" i="1" u="none" strike="noStrike" dirty="0">
                <a:solidFill>
                  <a:schemeClr val="accent4">
                    <a:lumMod val="60000"/>
                    <a:lumOff val="40000"/>
                  </a:schemeClr>
                </a:solidFill>
                <a:effectLst/>
                <a:latin typeface="Times New Roman" panose="02020603050405020304" pitchFamily="18" charset="0"/>
                <a:ea typeface="Times New Roman" panose="02020603050405020304" pitchFamily="18" charset="0"/>
                <a:hlinkClick r:id="rId5" tooltip="Організм">
                  <a:extLst>
                    <a:ext uri="{A12FA001-AC4F-418D-AE19-62706E023703}">
                      <ahyp:hlinkClr xmlns:ahyp="http://schemas.microsoft.com/office/drawing/2018/hyperlinkcolor" xmlns="" val="tx"/>
                    </a:ext>
                  </a:extLst>
                </a:hlinkClick>
              </a:rPr>
              <a:t>організм</a:t>
            </a: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у чи утворилися в ньому.</a:t>
            </a:r>
            <a:endParaRPr lang="uk-UA" sz="2400" dirty="0">
              <a:solidFill>
                <a:schemeClr val="accent4">
                  <a:lumMod val="60000"/>
                  <a:lumOff val="40000"/>
                </a:schemeClr>
              </a:solidFill>
              <a:effectLst/>
              <a:latin typeface="Times New Roman" panose="02020603050405020304" pitchFamily="18" charset="0"/>
              <a:ea typeface="Times New Roman" panose="02020603050405020304" pitchFamily="18" charset="0"/>
            </a:endParaRPr>
          </a:p>
          <a:p>
            <a:pPr indent="450215" algn="just">
              <a:tabLst>
                <a:tab pos="9677400" algn="l"/>
              </a:tabLst>
            </a:pPr>
            <a:r>
              <a:rPr lang="uk-UA" sz="2400" i="1" dirty="0">
                <a:solidFill>
                  <a:schemeClr val="accent4">
                    <a:lumMod val="60000"/>
                    <a:lumOff val="40000"/>
                  </a:schemeClr>
                </a:solidFill>
                <a:effectLst/>
                <a:latin typeface="Times New Roman" panose="02020603050405020304" pitchFamily="18" charset="0"/>
                <a:ea typeface="Times New Roman" panose="02020603050405020304" pitchFamily="18" charset="0"/>
              </a:rPr>
              <a:t>Травма – порушення анатомічної функції тканин або органів людини,  спричинене зовнішньою дією або впливом зовнішнього чинника.</a:t>
            </a:r>
            <a:endParaRPr lang="uk-UA" sz="2400" dirty="0">
              <a:solidFill>
                <a:schemeClr val="accent4">
                  <a:lumMod val="60000"/>
                  <a:lumOff val="4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880221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A1D1AE3-683E-4D6E-A492-D98B1AC7286F}"/>
              </a:ext>
            </a:extLst>
          </p:cNvPr>
          <p:cNvSpPr>
            <a:spLocks noGrp="1"/>
          </p:cNvSpPr>
          <p:nvPr>
            <p:ph type="title"/>
          </p:nvPr>
        </p:nvSpPr>
        <p:spPr>
          <a:xfrm>
            <a:off x="422910" y="285750"/>
            <a:ext cx="11452860" cy="6172200"/>
          </a:xfrm>
        </p:spPr>
        <p:txBody>
          <a:bodyPr>
            <a:normAutofit fontScale="90000"/>
          </a:bodyPr>
          <a:lstStyle/>
          <a:p>
            <a:pPr indent="450215" algn="just">
              <a:tabLst>
                <a:tab pos="9677400" algn="l"/>
              </a:tabLst>
            </a:pPr>
            <a:r>
              <a:rPr lang="uk-UA" sz="3600" b="1" i="1" dirty="0">
                <a:solidFill>
                  <a:schemeClr val="accent5">
                    <a:lumMod val="75000"/>
                  </a:schemeClr>
                </a:solidFill>
                <a:effectLst/>
                <a:latin typeface="Times New Roman" panose="02020603050405020304" pitchFamily="18" charset="0"/>
                <a:ea typeface="Times New Roman" panose="02020603050405020304" pitchFamily="18" charset="0"/>
              </a:rPr>
              <a:t>2.1. Стан травматизму серед здобувачів освіти під час освітнього процесу.</a:t>
            </a:r>
            <a:r>
              <a:rPr lang="uk-UA" sz="3600" b="1" i="1" dirty="0">
                <a:solidFill>
                  <a:srgbClr val="000000"/>
                </a:solidFill>
                <a:effectLst/>
                <a:latin typeface="Times New Roman" panose="02020603050405020304" pitchFamily="18" charset="0"/>
                <a:ea typeface="Times New Roman" panose="02020603050405020304" pitchFamily="18" charset="0"/>
              </a:rPr>
              <a:t/>
            </a:r>
            <a:br>
              <a:rPr lang="uk-UA" sz="3600" b="1" i="1" dirty="0">
                <a:solidFill>
                  <a:srgbClr val="000000"/>
                </a:solidFill>
                <a:effectLst/>
                <a:latin typeface="Times New Roman" panose="02020603050405020304" pitchFamily="18" charset="0"/>
                <a:ea typeface="Times New Roman" panose="02020603050405020304" pitchFamily="18" charset="0"/>
              </a:rPr>
            </a:br>
            <a:r>
              <a:rPr lang="uk-UA" sz="3200" dirty="0">
                <a:solidFill>
                  <a:schemeClr val="accent1">
                    <a:lumMod val="50000"/>
                  </a:schemeClr>
                </a:solidFill>
                <a:effectLst/>
                <a:latin typeface="Times New Roman" panose="02020603050405020304" pitchFamily="18" charset="0"/>
                <a:ea typeface="Times New Roman" panose="02020603050405020304" pitchFamily="18" charset="0"/>
              </a:rPr>
              <a:t>              </a:t>
            </a:r>
            <a:r>
              <a:rPr lang="uk-UA" sz="3600" dirty="0">
                <a:solidFill>
                  <a:schemeClr val="accent1">
                    <a:lumMod val="50000"/>
                  </a:schemeClr>
                </a:solidFill>
                <a:effectLst/>
                <a:latin typeface="Times New Roman" panose="02020603050405020304" pitchFamily="18" charset="0"/>
                <a:ea typeface="Times New Roman" panose="02020603050405020304" pitchFamily="18" charset="0"/>
              </a:rPr>
              <a:t>За оперативною інформацією органів управління освітою обласних, Київської міської військових (державних) адміністрацій, закладів вищої та фахової </a:t>
            </a:r>
            <a:r>
              <a:rPr lang="uk-UA" sz="3600" dirty="0" err="1">
                <a:solidFill>
                  <a:schemeClr val="accent1">
                    <a:lumMod val="50000"/>
                  </a:schemeClr>
                </a:solidFill>
                <a:effectLst/>
                <a:latin typeface="Times New Roman" panose="02020603050405020304" pitchFamily="18" charset="0"/>
                <a:ea typeface="Times New Roman" panose="02020603050405020304" pitchFamily="18" charset="0"/>
              </a:rPr>
              <a:t>передвищої</a:t>
            </a:r>
            <a:r>
              <a:rPr lang="uk-UA" sz="3600" dirty="0">
                <a:solidFill>
                  <a:schemeClr val="accent1">
                    <a:lumMod val="50000"/>
                  </a:schemeClr>
                </a:solidFill>
                <a:effectLst/>
                <a:latin typeface="Times New Roman" panose="02020603050405020304" pitchFamily="18" charset="0"/>
                <a:ea typeface="Times New Roman" panose="02020603050405020304" pitchFamily="18" charset="0"/>
              </a:rPr>
              <a:t> освіти комунальної та державної форми власності в період </a:t>
            </a:r>
            <a:r>
              <a:rPr lang="uk-UA" sz="3600" dirty="0">
                <a:solidFill>
                  <a:schemeClr val="accent1">
                    <a:lumMod val="50000"/>
                  </a:schemeClr>
                </a:solidFill>
                <a:effectLst/>
                <a:highlight>
                  <a:srgbClr val="FFFF00"/>
                </a:highlight>
                <a:latin typeface="Times New Roman" panose="02020603050405020304" pitchFamily="18" charset="0"/>
                <a:ea typeface="Times New Roman" panose="02020603050405020304" pitchFamily="18" charset="0"/>
              </a:rPr>
              <a:t>2020 – 2024 років</a:t>
            </a:r>
            <a:r>
              <a:rPr lang="uk-UA" sz="3600" dirty="0">
                <a:solidFill>
                  <a:schemeClr val="accent1">
                    <a:lumMod val="50000"/>
                  </a:schemeClr>
                </a:solidFill>
                <a:effectLst/>
                <a:latin typeface="Times New Roman" panose="02020603050405020304" pitchFamily="18" charset="0"/>
                <a:ea typeface="Times New Roman" panose="02020603050405020304" pitchFamily="18" charset="0"/>
              </a:rPr>
              <a:t> під час освітнього процесу було обліковано </a:t>
            </a:r>
            <a:r>
              <a:rPr lang="uk-UA" sz="3600" dirty="0">
                <a:solidFill>
                  <a:schemeClr val="accent1">
                    <a:lumMod val="50000"/>
                  </a:schemeClr>
                </a:solidFill>
                <a:effectLst/>
                <a:highlight>
                  <a:srgbClr val="FFFF00"/>
                </a:highlight>
                <a:latin typeface="Times New Roman" panose="02020603050405020304" pitchFamily="18" charset="0"/>
                <a:ea typeface="Times New Roman" panose="02020603050405020304" pitchFamily="18" charset="0"/>
              </a:rPr>
              <a:t>21,854 тис. травмованих здобувачів освіти,</a:t>
            </a:r>
            <a:r>
              <a:rPr lang="uk-UA" sz="3600" dirty="0">
                <a:solidFill>
                  <a:schemeClr val="accent1">
                    <a:lumMod val="50000"/>
                  </a:schemeClr>
                </a:solidFill>
                <a:effectLst/>
                <a:latin typeface="Times New Roman" panose="02020603050405020304" pitchFamily="18" charset="0"/>
                <a:ea typeface="Times New Roman" panose="02020603050405020304" pitchFamily="18" charset="0"/>
              </a:rPr>
              <a:t> у тому числі </a:t>
            </a:r>
            <a:r>
              <a:rPr lang="uk-UA" sz="3600" dirty="0">
                <a:solidFill>
                  <a:schemeClr val="accent1">
                    <a:lumMod val="50000"/>
                  </a:schemeClr>
                </a:solidFill>
                <a:effectLst/>
                <a:highlight>
                  <a:srgbClr val="FFFF00"/>
                </a:highlight>
                <a:latin typeface="Times New Roman" panose="02020603050405020304" pitchFamily="18" charset="0"/>
                <a:ea typeface="Times New Roman" panose="02020603050405020304" pitchFamily="18" charset="0"/>
              </a:rPr>
              <a:t>32 випадка із смертельними наслідками (Діаграма 1 та 2).</a:t>
            </a:r>
            <a:r>
              <a:rPr lang="uk-UA" sz="3200" dirty="0">
                <a:solidFill>
                  <a:schemeClr val="accent1">
                    <a:lumMod val="50000"/>
                  </a:schemeClr>
                </a:solidFill>
                <a:effectLst/>
                <a:latin typeface="Times New Roman" panose="02020603050405020304" pitchFamily="18" charset="0"/>
                <a:ea typeface="Times New Roman" panose="02020603050405020304" pitchFamily="18" charset="0"/>
              </a:rPr>
              <a:t/>
            </a:r>
            <a:br>
              <a:rPr lang="uk-UA" sz="3200" dirty="0">
                <a:solidFill>
                  <a:schemeClr val="accent1">
                    <a:lumMod val="50000"/>
                  </a:schemeClr>
                </a:solidFill>
                <a:effectLst/>
                <a:latin typeface="Times New Roman" panose="02020603050405020304" pitchFamily="18" charset="0"/>
                <a:ea typeface="Times New Roman" panose="02020603050405020304" pitchFamily="18" charset="0"/>
              </a:rPr>
            </a:br>
            <a:endParaRPr lang="uk-UA" dirty="0">
              <a:solidFill>
                <a:schemeClr val="accent1">
                  <a:lumMod val="50000"/>
                </a:schemeClr>
              </a:solidFill>
            </a:endParaRPr>
          </a:p>
        </p:txBody>
      </p:sp>
    </p:spTree>
    <p:extLst>
      <p:ext uri="{BB962C8B-B14F-4D97-AF65-F5344CB8AC3E}">
        <p14:creationId xmlns:p14="http://schemas.microsoft.com/office/powerpoint/2010/main" xmlns="" val="618799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a:extLst>
              <a:ext uri="{FF2B5EF4-FFF2-40B4-BE49-F238E27FC236}">
                <a16:creationId xmlns:a16="http://schemas.microsoft.com/office/drawing/2014/main" xmlns="" id="{F41F719F-C3A4-4532-B63B-1EAD34DC1717}"/>
              </a:ext>
            </a:extLst>
          </p:cNvPr>
          <p:cNvPicPr>
            <a:picLocks noChangeAspect="1"/>
          </p:cNvPicPr>
          <p:nvPr/>
        </p:nvPicPr>
        <p:blipFill>
          <a:blip r:embed="rId2"/>
          <a:stretch>
            <a:fillRect/>
          </a:stretch>
        </p:blipFill>
        <p:spPr>
          <a:xfrm>
            <a:off x="182880" y="1748064"/>
            <a:ext cx="11591362" cy="4709886"/>
          </a:xfrm>
          <a:prstGeom prst="rect">
            <a:avLst/>
          </a:prstGeom>
        </p:spPr>
      </p:pic>
      <p:sp>
        <p:nvSpPr>
          <p:cNvPr id="14" name="TextBox 13">
            <a:extLst>
              <a:ext uri="{FF2B5EF4-FFF2-40B4-BE49-F238E27FC236}">
                <a16:creationId xmlns:a16="http://schemas.microsoft.com/office/drawing/2014/main" xmlns="" id="{AEC50CAD-449E-40A5-BC5C-134F08163472}"/>
              </a:ext>
            </a:extLst>
          </p:cNvPr>
          <p:cNvSpPr txBox="1"/>
          <p:nvPr/>
        </p:nvSpPr>
        <p:spPr>
          <a:xfrm>
            <a:off x="1717358" y="400050"/>
            <a:ext cx="9484042" cy="276999"/>
          </a:xfrm>
          <a:prstGeom prst="rect">
            <a:avLst/>
          </a:prstGeom>
          <a:noFill/>
        </p:spPr>
        <p:txBody>
          <a:bodyPr wrap="square">
            <a:spAutoFit/>
          </a:bodyPr>
          <a:lstStyle/>
          <a:p>
            <a:pPr algn="ctr">
              <a:tabLst>
                <a:tab pos="9677400" algn="l"/>
              </a:tabLst>
            </a:pPr>
            <a:r>
              <a:rPr lang="uk-UA" sz="1200" b="1" i="1" dirty="0">
                <a:solidFill>
                  <a:srgbClr val="000000"/>
                </a:solidFill>
                <a:effectLst/>
                <a:latin typeface="Times New Roman" panose="02020603050405020304" pitchFamily="18" charset="0"/>
                <a:ea typeface="Times New Roman" panose="02020603050405020304" pitchFamily="18" charset="0"/>
              </a:rPr>
              <a:t>Діаграма 1. Динаміка кількості нещасних випадків у 2020 - 2024 роках</a:t>
            </a:r>
            <a:endParaRPr lang="uk-UA"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088399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CE8180-4E44-47A0-AF02-D7BD26FAB17A}"/>
              </a:ext>
            </a:extLst>
          </p:cNvPr>
          <p:cNvSpPr txBox="1"/>
          <p:nvPr/>
        </p:nvSpPr>
        <p:spPr>
          <a:xfrm>
            <a:off x="659130" y="6222653"/>
            <a:ext cx="11532870" cy="369332"/>
          </a:xfrm>
          <a:prstGeom prst="rect">
            <a:avLst/>
          </a:prstGeom>
          <a:noFill/>
        </p:spPr>
        <p:txBody>
          <a:bodyPr wrap="square">
            <a:spAutoFit/>
          </a:bodyPr>
          <a:lstStyle/>
          <a:p>
            <a:r>
              <a:rPr lang="ru-RU" dirty="0" err="1"/>
              <a:t>Діаграма</a:t>
            </a:r>
            <a:r>
              <a:rPr lang="ru-RU" dirty="0"/>
              <a:t> 3. </a:t>
            </a:r>
            <a:r>
              <a:rPr lang="ru-RU" dirty="0" err="1"/>
              <a:t>Відсотковий</a:t>
            </a:r>
            <a:r>
              <a:rPr lang="ru-RU" dirty="0"/>
              <a:t> </a:t>
            </a:r>
            <a:r>
              <a:rPr lang="ru-RU" dirty="0" err="1"/>
              <a:t>розподіл</a:t>
            </a:r>
            <a:r>
              <a:rPr lang="ru-RU" dirty="0"/>
              <a:t> </a:t>
            </a:r>
            <a:r>
              <a:rPr lang="ru-RU" dirty="0" err="1"/>
              <a:t>нещасних</a:t>
            </a:r>
            <a:r>
              <a:rPr lang="ru-RU" dirty="0"/>
              <a:t> </a:t>
            </a:r>
            <a:r>
              <a:rPr lang="ru-RU" dirty="0" err="1"/>
              <a:t>випадків</a:t>
            </a:r>
            <a:r>
              <a:rPr lang="ru-RU" dirty="0"/>
              <a:t> за видами </a:t>
            </a:r>
            <a:r>
              <a:rPr lang="ru-RU" dirty="0" err="1"/>
              <a:t>діяльності</a:t>
            </a:r>
            <a:r>
              <a:rPr lang="ru-RU" dirty="0"/>
              <a:t> у 2024 </a:t>
            </a:r>
            <a:r>
              <a:rPr lang="ru-RU" dirty="0" err="1"/>
              <a:t>році</a:t>
            </a:r>
            <a:endParaRPr lang="uk-UA" dirty="0"/>
          </a:p>
        </p:txBody>
      </p:sp>
      <p:pic>
        <p:nvPicPr>
          <p:cNvPr id="4" name="Рисунок 3">
            <a:extLst>
              <a:ext uri="{FF2B5EF4-FFF2-40B4-BE49-F238E27FC236}">
                <a16:creationId xmlns:a16="http://schemas.microsoft.com/office/drawing/2014/main" xmlns="" id="{941CA90F-FE99-4473-A81E-81EA144D15E7}"/>
              </a:ext>
            </a:extLst>
          </p:cNvPr>
          <p:cNvPicPr>
            <a:picLocks noChangeAspect="1"/>
          </p:cNvPicPr>
          <p:nvPr/>
        </p:nvPicPr>
        <p:blipFill>
          <a:blip r:embed="rId2"/>
          <a:stretch>
            <a:fillRect/>
          </a:stretch>
        </p:blipFill>
        <p:spPr>
          <a:xfrm>
            <a:off x="396415" y="228600"/>
            <a:ext cx="11399170" cy="5875020"/>
          </a:xfrm>
          <a:prstGeom prst="rect">
            <a:avLst/>
          </a:prstGeom>
        </p:spPr>
      </p:pic>
    </p:spTree>
    <p:extLst>
      <p:ext uri="{BB962C8B-B14F-4D97-AF65-F5344CB8AC3E}">
        <p14:creationId xmlns:p14="http://schemas.microsoft.com/office/powerpoint/2010/main" xmlns="" val="274115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E033C37-A0A3-4FEE-AB28-A4B825464FA1}"/>
              </a:ext>
            </a:extLst>
          </p:cNvPr>
          <p:cNvSpPr txBox="1"/>
          <p:nvPr/>
        </p:nvSpPr>
        <p:spPr>
          <a:xfrm>
            <a:off x="491490" y="605791"/>
            <a:ext cx="11327130" cy="5632311"/>
          </a:xfrm>
          <a:prstGeom prst="rect">
            <a:avLst/>
          </a:prstGeom>
          <a:noFill/>
        </p:spPr>
        <p:txBody>
          <a:bodyPr wrap="square">
            <a:spAutoFit/>
          </a:bodyPr>
          <a:lstStyle/>
          <a:p>
            <a:pPr indent="450215" algn="just">
              <a:tabLst>
                <a:tab pos="9677400" algn="l"/>
              </a:tabLst>
            </a:pPr>
            <a:r>
              <a:rPr lang="uk-UA" sz="4000" dirty="0">
                <a:solidFill>
                  <a:srgbClr val="000000"/>
                </a:solidFill>
                <a:effectLst/>
                <a:latin typeface="Times New Roman" panose="02020603050405020304" pitchFamily="18" charset="0"/>
                <a:ea typeface="Times New Roman" panose="02020603050405020304" pitchFamily="18" charset="0"/>
              </a:rPr>
              <a:t>питома вага «дитячих» травм серед травм усього населення України складає близько 30 %. Чому діти травмуються частіше за дорослих? На травмування у дитячому віці впливають рівень виховання, вікові та індивідуально-психологічні особливості дітей, умови їх життя. </a:t>
            </a:r>
            <a:r>
              <a:rPr lang="uk-UA" sz="4000" dirty="0">
                <a:solidFill>
                  <a:schemeClr val="accent6">
                    <a:lumMod val="75000"/>
                  </a:schemeClr>
                </a:solidFill>
                <a:effectLst/>
                <a:latin typeface="Times New Roman" panose="02020603050405020304" pitchFamily="18" charset="0"/>
                <a:ea typeface="Times New Roman" panose="02020603050405020304" pitchFamily="18" charset="0"/>
              </a:rPr>
              <a:t>Доведено, що у 82,5 % випадків причиною травми є поведінка самої дитини і тільки</a:t>
            </a:r>
            <a:r>
              <a:rPr lang="uk-UA" sz="4000" dirty="0">
                <a:solidFill>
                  <a:srgbClr val="000000"/>
                </a:solidFill>
                <a:effectLst/>
                <a:latin typeface="Times New Roman" panose="02020603050405020304" pitchFamily="18" charset="0"/>
                <a:ea typeface="Times New Roman" panose="02020603050405020304" pitchFamily="18" charset="0"/>
              </a:rPr>
              <a:t> </a:t>
            </a:r>
            <a:r>
              <a:rPr lang="uk-UA" sz="4000" dirty="0">
                <a:solidFill>
                  <a:schemeClr val="accent2">
                    <a:lumMod val="60000"/>
                    <a:lumOff val="40000"/>
                  </a:schemeClr>
                </a:solidFill>
                <a:effectLst/>
                <a:latin typeface="Times New Roman" panose="02020603050405020304" pitchFamily="18" charset="0"/>
                <a:ea typeface="Times New Roman" panose="02020603050405020304" pitchFamily="18" charset="0"/>
              </a:rPr>
              <a:t>у 17,5 % – наявність «травмонебезпечних ситуацій».</a:t>
            </a:r>
          </a:p>
        </p:txBody>
      </p:sp>
    </p:spTree>
    <p:extLst>
      <p:ext uri="{BB962C8B-B14F-4D97-AF65-F5344CB8AC3E}">
        <p14:creationId xmlns:p14="http://schemas.microsoft.com/office/powerpoint/2010/main" xmlns="" val="1661331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D8D6632-3C13-4846-9AE0-AE31C64FF014}"/>
              </a:ext>
            </a:extLst>
          </p:cNvPr>
          <p:cNvSpPr txBox="1"/>
          <p:nvPr/>
        </p:nvSpPr>
        <p:spPr>
          <a:xfrm>
            <a:off x="443865" y="305068"/>
            <a:ext cx="11304270" cy="6247864"/>
          </a:xfrm>
          <a:prstGeom prst="rect">
            <a:avLst/>
          </a:prstGeom>
          <a:noFill/>
        </p:spPr>
        <p:txBody>
          <a:bodyPr wrap="square">
            <a:spAutoFit/>
          </a:bodyPr>
          <a:lstStyle/>
          <a:p>
            <a:pPr indent="450215" algn="just">
              <a:tabLst>
                <a:tab pos="9677400" algn="l"/>
              </a:tabLst>
            </a:pPr>
            <a:r>
              <a:rPr lang="uk-UA" sz="2000" b="1" i="1" dirty="0">
                <a:solidFill>
                  <a:srgbClr val="000000"/>
                </a:solidFill>
                <a:effectLst/>
                <a:latin typeface="Times New Roman" panose="02020603050405020304" pitchFamily="18" charset="0"/>
                <a:ea typeface="Times New Roman" panose="02020603050405020304" pitchFamily="18" charset="0"/>
              </a:rPr>
              <a:t>2.2. Стан невиробничого травматизму із смертельними наслідками  серед здобувачів освіти </a:t>
            </a:r>
            <a:endParaRPr lang="uk-UA" sz="2000" dirty="0">
              <a:effectLst/>
              <a:latin typeface="Times New Roman" panose="02020603050405020304" pitchFamily="18" charset="0"/>
              <a:ea typeface="Times New Roman" panose="02020603050405020304" pitchFamily="18" charset="0"/>
            </a:endParaRPr>
          </a:p>
          <a:p>
            <a:pPr indent="450215" algn="just">
              <a:tabLst>
                <a:tab pos="9677400" algn="l"/>
              </a:tabLst>
            </a:pPr>
            <a:r>
              <a:rPr lang="uk-UA" sz="2000" dirty="0">
                <a:solidFill>
                  <a:schemeClr val="accent1">
                    <a:lumMod val="75000"/>
                  </a:schemeClr>
                </a:solidFill>
                <a:effectLst/>
                <a:latin typeface="Times New Roman" panose="02020603050405020304" pitchFamily="18" charset="0"/>
                <a:ea typeface="Times New Roman" panose="02020603050405020304" pitchFamily="18" charset="0"/>
              </a:rPr>
              <a:t>За офіційною інформацією ювенальних прокурорів України понад 2479 дітей постраждали в Україні внаслідок терористичних дій російської федерації. Станом на ранок 5 квітня 2025 року за офіційною інформацією ювенальних прокурорів загинуло 616 дітей, ще 1863 дістали поранення різного ступеня тяжкості. </a:t>
            </a:r>
          </a:p>
          <a:p>
            <a:pPr indent="450215" algn="just">
              <a:tabLst>
                <a:tab pos="9677400" algn="l"/>
              </a:tabLst>
            </a:pPr>
            <a:r>
              <a:rPr lang="uk-UA" sz="2000" dirty="0">
                <a:solidFill>
                  <a:schemeClr val="accent1">
                    <a:lumMod val="75000"/>
                  </a:schemeClr>
                </a:solidFill>
                <a:effectLst/>
                <a:latin typeface="Times New Roman" panose="02020603050405020304" pitchFamily="18" charset="0"/>
                <a:ea typeface="Times New Roman" panose="02020603050405020304" pitchFamily="18" charset="0"/>
              </a:rPr>
              <a:t>Найбільше втрат серед дітей зафіксовано в прифронтових і окупованих регіонах. Трагічну статистику очолює Донецька область – 636 поранених дітей. Далі йдуть Харківська (480), Дніпропетровська (226), Херсонська (202), Запорізька (170), Київська (136), Миколаївська (118) і Сумська (115) області.</a:t>
            </a:r>
          </a:p>
          <a:p>
            <a:pPr indent="450215" algn="just">
              <a:tabLst>
                <a:tab pos="9677400" algn="l"/>
              </a:tabLst>
            </a:pPr>
            <a:r>
              <a:rPr lang="uk-UA" sz="2000" dirty="0">
                <a:effectLst/>
                <a:latin typeface="Times New Roman" panose="02020603050405020304" pitchFamily="18" charset="0"/>
                <a:ea typeface="Times New Roman" panose="02020603050405020304" pitchFamily="18" charset="0"/>
              </a:rPr>
              <a:t>Ці відомості не є остаточними, оскільки триває робота щодо їх встановлення у місцях ведення активних бойових дій, на тимчасово окупованих та звільнених територіях.</a:t>
            </a:r>
          </a:p>
          <a:p>
            <a:pPr indent="450215" algn="just">
              <a:tabLst>
                <a:tab pos="9677400" algn="l"/>
              </a:tabLst>
            </a:pPr>
            <a:r>
              <a:rPr lang="uk-UA" sz="2000" dirty="0">
                <a:solidFill>
                  <a:srgbClr val="000000"/>
                </a:solidFill>
                <a:effectLst/>
                <a:latin typeface="Times New Roman" panose="02020603050405020304" pitchFamily="18" charset="0"/>
                <a:ea typeface="Times New Roman" panose="02020603050405020304" pitchFamily="18" charset="0"/>
              </a:rPr>
              <a:t>На виконання пункту 6 розділу ІV Порядку розслідування МОН здійснює облік </a:t>
            </a:r>
            <a:r>
              <a:rPr lang="uk-UA" sz="2000" dirty="0">
                <a:effectLst/>
                <a:latin typeface="Times New Roman" panose="02020603050405020304" pitchFamily="18" charset="0"/>
                <a:ea typeface="Times New Roman" panose="02020603050405020304" pitchFamily="18" charset="0"/>
              </a:rPr>
              <a:t>нещасних випадків невиробничого характеру із смертельними наслідками у побуті, що трапились із здобувачами освіти комунальної та державної форми власності, що належать до сфери управління МОН, місцевих органів виконавчої влади та місцевого самоврядування.</a:t>
            </a:r>
            <a:r>
              <a:rPr lang="uk-UA" sz="2000" dirty="0">
                <a:solidFill>
                  <a:srgbClr val="000000"/>
                </a:solidFill>
                <a:effectLst/>
                <a:latin typeface="Times New Roman" panose="02020603050405020304" pitchFamily="18" charset="0"/>
                <a:ea typeface="Times New Roman" panose="02020603050405020304" pitchFamily="18" charset="0"/>
              </a:rPr>
              <a:t> </a:t>
            </a:r>
            <a:endParaRPr lang="uk-UA" sz="2000" dirty="0">
              <a:effectLst/>
              <a:latin typeface="Times New Roman" panose="02020603050405020304" pitchFamily="18" charset="0"/>
              <a:ea typeface="Times New Roman" panose="02020603050405020304" pitchFamily="18" charset="0"/>
            </a:endParaRPr>
          </a:p>
          <a:p>
            <a:pPr indent="450215" algn="just">
              <a:tabLst>
                <a:tab pos="9677400" algn="l"/>
              </a:tabLst>
            </a:pPr>
            <a:r>
              <a:rPr lang="uk-UA" sz="2000" spc="-30" dirty="0">
                <a:solidFill>
                  <a:srgbClr val="000000"/>
                </a:solidFill>
                <a:effectLst/>
                <a:latin typeface="Times New Roman" panose="02020603050405020304" pitchFamily="18" charset="0"/>
                <a:ea typeface="Times New Roman" panose="02020603050405020304" pitchFamily="18" charset="0"/>
              </a:rPr>
              <a:t>За оперативною інформацією </a:t>
            </a:r>
            <a:r>
              <a:rPr lang="uk-UA" sz="2000" spc="-30" dirty="0">
                <a:effectLst/>
                <a:latin typeface="Times New Roman" panose="02020603050405020304" pitchFamily="18" charset="0"/>
                <a:ea typeface="Times New Roman" panose="02020603050405020304" pitchFamily="18" charset="0"/>
              </a:rPr>
              <a:t>органів управління освітою обласних, Київської міської державних (військових) адміністрацій, закладів вищої та фахової </a:t>
            </a:r>
            <a:r>
              <a:rPr lang="uk-UA" sz="2000" spc="-30" dirty="0" err="1">
                <a:effectLst/>
                <a:latin typeface="Times New Roman" panose="02020603050405020304" pitchFamily="18" charset="0"/>
                <a:ea typeface="Times New Roman" panose="02020603050405020304" pitchFamily="18" charset="0"/>
              </a:rPr>
              <a:t>передвищої</a:t>
            </a:r>
            <a:r>
              <a:rPr lang="uk-UA" sz="2000" spc="-30" dirty="0">
                <a:effectLst/>
                <a:latin typeface="Times New Roman" panose="02020603050405020304" pitchFamily="18" charset="0"/>
                <a:ea typeface="Times New Roman" panose="02020603050405020304" pitchFamily="18" charset="0"/>
              </a:rPr>
              <a:t> освіти комунальної та державної форми власності</a:t>
            </a:r>
            <a:r>
              <a:rPr lang="uk-UA" sz="2000" spc="-30" dirty="0">
                <a:solidFill>
                  <a:srgbClr val="000000"/>
                </a:solidFill>
                <a:effectLst/>
                <a:latin typeface="Times New Roman" panose="02020603050405020304" pitchFamily="18" charset="0"/>
                <a:ea typeface="Times New Roman" panose="02020603050405020304" pitchFamily="18" charset="0"/>
              </a:rPr>
              <a:t> </a:t>
            </a:r>
            <a:r>
              <a:rPr lang="uk-UA" sz="2000" spc="-30" dirty="0">
                <a:solidFill>
                  <a:srgbClr val="FFC000"/>
                </a:solidFill>
                <a:effectLst/>
                <a:latin typeface="Times New Roman" panose="02020603050405020304" pitchFamily="18" charset="0"/>
                <a:ea typeface="Times New Roman" panose="02020603050405020304" pitchFamily="18" charset="0"/>
              </a:rPr>
              <a:t>за п’ять років у період 2020 – 2024 років загинуло 2,106 тис здобувачів освіти, у тому числі 384 дитини загинуло у 2024 році, з них 26 дітей – внаслідок терористичних дій російської федерації. (Діаграма 4)</a:t>
            </a:r>
            <a:endParaRPr lang="uk-UA" sz="2000" dirty="0">
              <a:solidFill>
                <a:srgbClr val="FFC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879149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xmlns="" id="{C7ABF1AD-D22B-4B7A-AD95-F2A5D8052AA6}"/>
              </a:ext>
            </a:extLst>
          </p:cNvPr>
          <p:cNvPicPr>
            <a:picLocks noChangeAspect="1"/>
          </p:cNvPicPr>
          <p:nvPr/>
        </p:nvPicPr>
        <p:blipFill>
          <a:blip r:embed="rId2"/>
          <a:stretch>
            <a:fillRect/>
          </a:stretch>
        </p:blipFill>
        <p:spPr>
          <a:xfrm>
            <a:off x="265659" y="1440180"/>
            <a:ext cx="11735841" cy="5206071"/>
          </a:xfrm>
          <a:prstGeom prst="rect">
            <a:avLst/>
          </a:prstGeom>
        </p:spPr>
      </p:pic>
      <p:sp>
        <p:nvSpPr>
          <p:cNvPr id="4" name="TextBox 3">
            <a:extLst>
              <a:ext uri="{FF2B5EF4-FFF2-40B4-BE49-F238E27FC236}">
                <a16:creationId xmlns:a16="http://schemas.microsoft.com/office/drawing/2014/main" xmlns="" id="{E25EDA75-2C18-459E-BF5C-E3A244CC61BD}"/>
              </a:ext>
            </a:extLst>
          </p:cNvPr>
          <p:cNvSpPr txBox="1"/>
          <p:nvPr/>
        </p:nvSpPr>
        <p:spPr>
          <a:xfrm>
            <a:off x="377190" y="211749"/>
            <a:ext cx="10412730" cy="1200329"/>
          </a:xfrm>
          <a:prstGeom prst="rect">
            <a:avLst/>
          </a:prstGeom>
          <a:noFill/>
        </p:spPr>
        <p:txBody>
          <a:bodyPr wrap="square">
            <a:spAutoFit/>
          </a:bodyPr>
          <a:lstStyle/>
          <a:p>
            <a:pPr algn="ctr">
              <a:tabLst>
                <a:tab pos="9677400" algn="l"/>
              </a:tabLst>
            </a:pPr>
            <a:r>
              <a:rPr lang="uk-UA" sz="2400" b="1" i="1" dirty="0">
                <a:solidFill>
                  <a:srgbClr val="000000"/>
                </a:solidFill>
                <a:effectLst/>
                <a:latin typeface="Times New Roman" panose="02020603050405020304" pitchFamily="18" charset="0"/>
                <a:ea typeface="Times New Roman" panose="02020603050405020304" pitchFamily="18" charset="0"/>
              </a:rPr>
              <a:t>Діаграма 4. Динаміка невиробничого травматизму</a:t>
            </a:r>
          </a:p>
          <a:p>
            <a:pPr algn="ctr">
              <a:tabLst>
                <a:tab pos="9677400" algn="l"/>
              </a:tabLst>
            </a:pPr>
            <a:r>
              <a:rPr lang="uk-UA" sz="2400" b="1" i="1" dirty="0">
                <a:solidFill>
                  <a:srgbClr val="000000"/>
                </a:solidFill>
                <a:effectLst/>
                <a:latin typeface="Times New Roman" panose="02020603050405020304" pitchFamily="18" charset="0"/>
                <a:ea typeface="Times New Roman" panose="02020603050405020304" pitchFamily="18" charset="0"/>
              </a:rPr>
              <a:t> </a:t>
            </a:r>
            <a:r>
              <a:rPr lang="uk-UA" sz="2400" b="1" i="1" dirty="0">
                <a:solidFill>
                  <a:srgbClr val="C00000"/>
                </a:solidFill>
                <a:effectLst/>
                <a:latin typeface="Times New Roman" panose="02020603050405020304" pitchFamily="18" charset="0"/>
                <a:ea typeface="Times New Roman" panose="02020603050405020304" pitchFamily="18" charset="0"/>
              </a:rPr>
              <a:t>із смертельними наслідками </a:t>
            </a:r>
            <a:endParaRPr lang="uk-UA" sz="2400" dirty="0">
              <a:solidFill>
                <a:srgbClr val="C00000"/>
              </a:solidFill>
              <a:effectLst/>
              <a:latin typeface="Times New Roman" panose="02020603050405020304" pitchFamily="18" charset="0"/>
              <a:ea typeface="Times New Roman" panose="02020603050405020304" pitchFamily="18" charset="0"/>
            </a:endParaRPr>
          </a:p>
          <a:p>
            <a:pPr algn="ctr">
              <a:tabLst>
                <a:tab pos="9677400" algn="l"/>
              </a:tabLst>
            </a:pPr>
            <a:r>
              <a:rPr lang="uk-UA" sz="2400" b="1" i="1" dirty="0">
                <a:solidFill>
                  <a:srgbClr val="000000"/>
                </a:solidFill>
                <a:effectLst/>
                <a:latin typeface="Times New Roman" panose="02020603050405020304" pitchFamily="18" charset="0"/>
                <a:ea typeface="Times New Roman" panose="02020603050405020304" pitchFamily="18" charset="0"/>
              </a:rPr>
              <a:t>у 2020 - 2024 роках за складниками освіти</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02508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6E7656-FF99-49E0-8A9C-8D94EF398AED}"/>
              </a:ext>
            </a:extLst>
          </p:cNvPr>
          <p:cNvSpPr txBox="1"/>
          <p:nvPr/>
        </p:nvSpPr>
        <p:spPr>
          <a:xfrm>
            <a:off x="742950" y="411480"/>
            <a:ext cx="11087100" cy="5632311"/>
          </a:xfrm>
          <a:prstGeom prst="rect">
            <a:avLst/>
          </a:prstGeom>
          <a:noFill/>
        </p:spPr>
        <p:txBody>
          <a:bodyPr wrap="square">
            <a:spAutoFit/>
          </a:bodyPr>
          <a:lstStyle/>
          <a:p>
            <a:pPr indent="450215" algn="just">
              <a:tabLst>
                <a:tab pos="9677400" algn="l"/>
              </a:tabLst>
            </a:pPr>
            <a:r>
              <a:rPr lang="uk-UA" sz="2400" dirty="0">
                <a:solidFill>
                  <a:srgbClr val="000000"/>
                </a:solidFill>
                <a:effectLst/>
                <a:latin typeface="Times New Roman" panose="02020603050405020304" pitchFamily="18" charset="0"/>
                <a:ea typeface="Times New Roman" panose="02020603050405020304" pitchFamily="18" charset="0"/>
              </a:rPr>
              <a:t>Найбільшу кількість нещасних випадків у 2024 році, які привели до </a:t>
            </a:r>
            <a:r>
              <a:rPr lang="uk-UA" sz="2400" dirty="0">
                <a:solidFill>
                  <a:schemeClr val="accent2">
                    <a:lumMod val="75000"/>
                  </a:schemeClr>
                </a:solidFill>
                <a:effectLst/>
                <a:highlight>
                  <a:srgbClr val="FFFF00"/>
                </a:highlight>
                <a:latin typeface="Times New Roman" panose="02020603050405020304" pitchFamily="18" charset="0"/>
                <a:ea typeface="Times New Roman" panose="02020603050405020304" pitchFamily="18" charset="0"/>
              </a:rPr>
              <a:t>загибелі учасників освітнього процесу у побуті, </a:t>
            </a:r>
            <a:r>
              <a:rPr lang="uk-UA" sz="2400" dirty="0">
                <a:solidFill>
                  <a:srgbClr val="000000"/>
                </a:solidFill>
                <a:effectLst/>
                <a:latin typeface="Times New Roman" panose="02020603050405020304" pitchFamily="18" charset="0"/>
                <a:ea typeface="Times New Roman" panose="02020603050405020304" pitchFamily="18" charset="0"/>
              </a:rPr>
              <a:t>зареєстровано у </a:t>
            </a:r>
          </a:p>
          <a:p>
            <a:pPr indent="450215" algn="just">
              <a:tabLst>
                <a:tab pos="9677400" algn="l"/>
              </a:tabLst>
            </a:pPr>
            <a:r>
              <a:rPr lang="uk-UA" sz="2400" dirty="0">
                <a:solidFill>
                  <a:srgbClr val="000000"/>
                </a:solidFill>
                <a:effectLst/>
                <a:latin typeface="Times New Roman" panose="02020603050405020304" pitchFamily="18" charset="0"/>
                <a:ea typeface="Times New Roman" panose="02020603050405020304" pitchFamily="18" charset="0"/>
              </a:rPr>
              <a:t>Дніпропетровській (57), </a:t>
            </a:r>
          </a:p>
          <a:p>
            <a:pPr indent="450215" algn="just">
              <a:tabLst>
                <a:tab pos="9677400" algn="l"/>
              </a:tabLst>
            </a:pPr>
            <a:r>
              <a:rPr lang="uk-UA" sz="2400" dirty="0">
                <a:solidFill>
                  <a:srgbClr val="000000"/>
                </a:solidFill>
                <a:effectLst/>
                <a:latin typeface="Times New Roman" panose="02020603050405020304" pitchFamily="18" charset="0"/>
                <a:ea typeface="Times New Roman" panose="02020603050405020304" pitchFamily="18" charset="0"/>
              </a:rPr>
              <a:t>Харківській (34), </a:t>
            </a:r>
          </a:p>
          <a:p>
            <a:pPr indent="450215" algn="just">
              <a:tabLst>
                <a:tab pos="9677400" algn="l"/>
              </a:tabLst>
            </a:pPr>
            <a:r>
              <a:rPr lang="uk-UA" sz="2400" dirty="0">
                <a:solidFill>
                  <a:srgbClr val="000000"/>
                </a:solidFill>
                <a:effectLst/>
                <a:latin typeface="Times New Roman" panose="02020603050405020304" pitchFamily="18" charset="0"/>
                <a:ea typeface="Times New Roman" panose="02020603050405020304" pitchFamily="18" charset="0"/>
              </a:rPr>
              <a:t>Львівській (30) областях </a:t>
            </a:r>
          </a:p>
          <a:p>
            <a:pPr indent="450215" algn="just">
              <a:tabLst>
                <a:tab pos="9677400" algn="l"/>
              </a:tabLst>
            </a:pPr>
            <a:r>
              <a:rPr lang="uk-UA" sz="2400" dirty="0">
                <a:solidFill>
                  <a:srgbClr val="000000"/>
                </a:solidFill>
                <a:effectLst/>
                <a:latin typeface="Times New Roman" panose="02020603050405020304" pitchFamily="18" charset="0"/>
                <a:ea typeface="Times New Roman" panose="02020603050405020304" pitchFamily="18" charset="0"/>
              </a:rPr>
              <a:t>та у місті  Києві (36).</a:t>
            </a:r>
            <a:endParaRPr lang="uk-UA" sz="2400" dirty="0">
              <a:effectLst/>
              <a:latin typeface="Times New Roman" panose="02020603050405020304" pitchFamily="18" charset="0"/>
              <a:ea typeface="Times New Roman" panose="02020603050405020304" pitchFamily="18" charset="0"/>
            </a:endParaRPr>
          </a:p>
          <a:p>
            <a:pPr indent="450215" algn="just">
              <a:tabLst>
                <a:tab pos="9677400" algn="l"/>
              </a:tabLst>
            </a:pPr>
            <a:endParaRPr lang="uk-UA" sz="2400" dirty="0">
              <a:solidFill>
                <a:srgbClr val="000000"/>
              </a:solidFill>
              <a:effectLst/>
              <a:latin typeface="Times New Roman" panose="02020603050405020304" pitchFamily="18" charset="0"/>
              <a:ea typeface="Times New Roman" panose="02020603050405020304" pitchFamily="18" charset="0"/>
            </a:endParaRPr>
          </a:p>
          <a:p>
            <a:pPr indent="450215" algn="just">
              <a:tabLst>
                <a:tab pos="9677400" algn="l"/>
              </a:tabLst>
            </a:pPr>
            <a:r>
              <a:rPr lang="uk-UA" sz="2400" dirty="0">
                <a:solidFill>
                  <a:schemeClr val="accent1">
                    <a:lumMod val="75000"/>
                  </a:schemeClr>
                </a:solidFill>
                <a:effectLst/>
                <a:latin typeface="Times New Roman" panose="02020603050405020304" pitchFamily="18" charset="0"/>
                <a:ea typeface="Times New Roman" panose="02020603050405020304" pitchFamily="18" charset="0"/>
              </a:rPr>
              <a:t>Згідно зі статистикою невиробничого травматизму із смертельними наслідками у 2024 році на першому місці за поширеністю, як і минулі роки, знаходяться </a:t>
            </a:r>
            <a:r>
              <a:rPr lang="uk-UA" sz="2400" dirty="0">
                <a:solidFill>
                  <a:schemeClr val="accent1">
                    <a:lumMod val="75000"/>
                  </a:schemeClr>
                </a:solidFill>
                <a:effectLst/>
                <a:highlight>
                  <a:srgbClr val="FFFF00"/>
                </a:highlight>
                <a:latin typeface="Times New Roman" panose="02020603050405020304" pitchFamily="18" charset="0"/>
                <a:ea typeface="Times New Roman" panose="02020603050405020304" pitchFamily="18" charset="0"/>
              </a:rPr>
              <a:t>транспорті нещасні випадки (22,05%), </a:t>
            </a:r>
          </a:p>
          <a:p>
            <a:pPr indent="450215" algn="just">
              <a:tabLst>
                <a:tab pos="9677400" algn="l"/>
              </a:tabLst>
            </a:pPr>
            <a:r>
              <a:rPr lang="uk-UA" sz="2400" dirty="0">
                <a:solidFill>
                  <a:schemeClr val="accent1">
                    <a:lumMod val="75000"/>
                  </a:schemeClr>
                </a:solidFill>
                <a:effectLst/>
                <a:highlight>
                  <a:srgbClr val="00FF00"/>
                </a:highlight>
                <a:latin typeface="Times New Roman" panose="02020603050405020304" pitchFamily="18" charset="0"/>
                <a:ea typeface="Times New Roman" panose="02020603050405020304" pitchFamily="18" charset="0"/>
              </a:rPr>
              <a:t>на другому – випадкове утоплення та занурення у воду (19,42%), </a:t>
            </a:r>
          </a:p>
          <a:p>
            <a:pPr indent="450215" algn="just">
              <a:tabLst>
                <a:tab pos="9677400" algn="l"/>
              </a:tabLst>
            </a:pPr>
            <a:r>
              <a:rPr lang="uk-UA" sz="2400" dirty="0">
                <a:solidFill>
                  <a:schemeClr val="accent1">
                    <a:lumMod val="75000"/>
                  </a:schemeClr>
                </a:solidFill>
                <a:effectLst/>
                <a:highlight>
                  <a:srgbClr val="00FFFF"/>
                </a:highlight>
                <a:latin typeface="Times New Roman" panose="02020603050405020304" pitchFamily="18" charset="0"/>
                <a:ea typeface="Times New Roman" panose="02020603050405020304" pitchFamily="18" charset="0"/>
              </a:rPr>
              <a:t>на третьому – віддалені наслідки </a:t>
            </a:r>
            <a:r>
              <a:rPr lang="uk-UA" sz="2400" dirty="0" err="1">
                <a:solidFill>
                  <a:schemeClr val="accent1">
                    <a:lumMod val="75000"/>
                  </a:schemeClr>
                </a:solidFill>
                <a:effectLst/>
                <a:highlight>
                  <a:srgbClr val="00FFFF"/>
                </a:highlight>
                <a:latin typeface="Times New Roman" panose="02020603050405020304" pitchFamily="18" charset="0"/>
                <a:ea typeface="Times New Roman" panose="02020603050405020304" pitchFamily="18" charset="0"/>
              </a:rPr>
              <a:t>зовнішних</a:t>
            </a:r>
            <a:r>
              <a:rPr lang="uk-UA" sz="2400" dirty="0">
                <a:solidFill>
                  <a:schemeClr val="accent1">
                    <a:lumMod val="75000"/>
                  </a:schemeClr>
                </a:solidFill>
                <a:effectLst/>
                <a:highlight>
                  <a:srgbClr val="00FFFF"/>
                </a:highlight>
                <a:latin typeface="Times New Roman" panose="02020603050405020304" pitchFamily="18" charset="0"/>
                <a:ea typeface="Times New Roman" panose="02020603050405020304" pitchFamily="18" charset="0"/>
              </a:rPr>
              <a:t> причин захворюваності та смертності (13,65%), </a:t>
            </a:r>
          </a:p>
          <a:p>
            <a:pPr indent="450215" algn="just">
              <a:tabLst>
                <a:tab pos="9677400" algn="l"/>
              </a:tabLst>
            </a:pPr>
            <a:r>
              <a:rPr lang="uk-UA" sz="2400" dirty="0">
                <a:solidFill>
                  <a:schemeClr val="accent1">
                    <a:lumMod val="75000"/>
                  </a:schemeClr>
                </a:solidFill>
                <a:effectLst/>
                <a:highlight>
                  <a:srgbClr val="FF00FF"/>
                </a:highlight>
                <a:latin typeface="Times New Roman" panose="02020603050405020304" pitchFamily="18" charset="0"/>
                <a:ea typeface="Times New Roman" panose="02020603050405020304" pitchFamily="18" charset="0"/>
              </a:rPr>
              <a:t>на четвертому – навмисне </a:t>
            </a:r>
            <a:r>
              <a:rPr lang="uk-UA" sz="2400" dirty="0" err="1">
                <a:solidFill>
                  <a:schemeClr val="accent1">
                    <a:lumMod val="75000"/>
                  </a:schemeClr>
                </a:solidFill>
                <a:effectLst/>
                <a:highlight>
                  <a:srgbClr val="FF00FF"/>
                </a:highlight>
                <a:latin typeface="Times New Roman" panose="02020603050405020304" pitchFamily="18" charset="0"/>
                <a:ea typeface="Times New Roman" panose="02020603050405020304" pitchFamily="18" charset="0"/>
              </a:rPr>
              <a:t>самоушкодження</a:t>
            </a:r>
            <a:r>
              <a:rPr lang="uk-UA" sz="2400" dirty="0">
                <a:solidFill>
                  <a:schemeClr val="accent1">
                    <a:lumMod val="75000"/>
                  </a:schemeClr>
                </a:solidFill>
                <a:effectLst/>
                <a:highlight>
                  <a:srgbClr val="FF00FF"/>
                </a:highlight>
                <a:latin typeface="Times New Roman" panose="02020603050405020304" pitchFamily="18" charset="0"/>
                <a:ea typeface="Times New Roman" panose="02020603050405020304" pitchFamily="18" charset="0"/>
              </a:rPr>
              <a:t> (11,29%). </a:t>
            </a:r>
          </a:p>
          <a:p>
            <a:pPr indent="450215" algn="just">
              <a:tabLst>
                <a:tab pos="9677400" algn="l"/>
              </a:tabLst>
            </a:pPr>
            <a:r>
              <a:rPr lang="uk-UA" sz="2400" dirty="0">
                <a:solidFill>
                  <a:schemeClr val="accent6">
                    <a:lumMod val="60000"/>
                    <a:lumOff val="40000"/>
                  </a:schemeClr>
                </a:solidFill>
                <a:effectLst/>
                <a:latin typeface="Times New Roman" panose="02020603050405020304" pitchFamily="18" charset="0"/>
                <a:ea typeface="Times New Roman" panose="02020603050405020304" pitchFamily="18" charset="0"/>
              </a:rPr>
              <a:t>(Діаграма 5).</a:t>
            </a:r>
          </a:p>
        </p:txBody>
      </p:sp>
    </p:spTree>
    <p:extLst>
      <p:ext uri="{BB962C8B-B14F-4D97-AF65-F5344CB8AC3E}">
        <p14:creationId xmlns:p14="http://schemas.microsoft.com/office/powerpoint/2010/main" xmlns="" val="2517223377"/>
      </p:ext>
    </p:extLst>
  </p:cSld>
  <p:clrMapOvr>
    <a:masterClrMapping/>
  </p:clrMapOvr>
</p:sld>
</file>

<file path=ppt/theme/theme1.xml><?xml version="1.0" encoding="utf-8"?>
<a:theme xmlns:a="http://schemas.openxmlformats.org/drawingml/2006/main" name="Скибка">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46</TotalTime>
  <Words>1271</Words>
  <Application>Microsoft Office PowerPoint</Application>
  <PresentationFormat>Произвольный</PresentationFormat>
  <Paragraphs>57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Скибка</vt:lpstr>
      <vt:lpstr> Стан травматизму серед здобувачів освіти та працівників закладів освіти.</vt:lpstr>
      <vt:lpstr>Слайд 2</vt:lpstr>
      <vt:lpstr>2.1. Стан травматизму серед здобувачів освіти під час освітнього процесу.               За оперативною інформацією органів управління освітою обласних, Київської міської військових (державних) адміністрацій, закладів вищої та фахової передвищої освіти комунальної та державної форми власності в період 2020 – 2024 років під час освітнього процесу було обліковано 21,854 тис. травмованих здобувачів освіти, у тому числі 32 випадка із смертельними наслідками (Діаграма 1 та 2). </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Стан травматизму серед здобувачів освіти та працівників закладів освіти.</dc:title>
  <dc:creator>user</dc:creator>
  <cp:lastModifiedBy>Завучи</cp:lastModifiedBy>
  <cp:revision>2</cp:revision>
  <dcterms:created xsi:type="dcterms:W3CDTF">2025-08-29T08:26:08Z</dcterms:created>
  <dcterms:modified xsi:type="dcterms:W3CDTF">2025-11-10T08:53:47Z</dcterms:modified>
</cp:coreProperties>
</file>