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28.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21.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8.xml"/>
  <Override ContentType="application/vnd.openxmlformats-officedocument.presentationml.notesSlide+xml" PartName="/ppt/notesSlides/notesSlide25.xml"/>
  <Override ContentType="application/vnd.openxmlformats-officedocument.presentationml.notesSlide+xml" PartName="/ppt/notesSlides/notesSlide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26.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23.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comments+xml" PartName="/ppt/comments/comment1.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13.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1.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1.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
</p:cmAuthorLst>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commentAuthors" Target="commentAuthors1.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6-01-26T14:47:42.396" idx="1">
    <p:pos x="6000" y="0"/>
    <p:text>-Microsoft account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9336423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 name="Google Shape;5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1214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070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 name="Google Shape;11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1379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1" name="Google Shape;12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2483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79066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 name="Google Shape;13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5063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 name="Google Shape;13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77162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23540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 name="Google Shape;14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97518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9311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 name="Google Shape;15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71827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 name="Google Shape;7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96050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9205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82294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63976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0861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48015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6756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02779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855509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20570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30606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8743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18458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04645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1712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35490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68444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 name="Google Shape;8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91795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 name="Google Shape;8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6531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0822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5766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2740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 name="Google Shape;10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6633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5715000" y="0"/>
            <a:ext cx="96300" cy="68580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p:nvPr/>
        </p:nvSpPr>
        <p:spPr>
          <a:xfrm>
            <a:off x="5811300" y="0"/>
            <a:ext cx="51375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txBox="1">
            <a:spLocks noGrp="1"/>
          </p:cNvSpPr>
          <p:nvPr>
            <p:ph type="ctrTitle"/>
          </p:nvPr>
        </p:nvSpPr>
        <p:spPr>
          <a:xfrm>
            <a:off x="459000" y="1871800"/>
            <a:ext cx="11274000" cy="2862300"/>
          </a:xfrm>
          <a:prstGeom prst="rect">
            <a:avLst/>
          </a:prstGeom>
          <a:solidFill>
            <a:srgbClr val="FFFFFF"/>
          </a:solid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9100"/>
              <a:buFont typeface="Playfair Display"/>
              <a:buNone/>
              <a:defRPr sz="9100" b="1">
                <a:latin typeface="Playfair Display"/>
                <a:ea typeface="Playfair Display"/>
                <a:cs typeface="Playfair Display"/>
                <a:sym typeface="Playfair Display"/>
              </a:defRPr>
            </a:lvl1pPr>
            <a:lvl2pPr lvl="1" algn="ctr">
              <a:lnSpc>
                <a:spcPct val="100000"/>
              </a:lnSpc>
              <a:spcBef>
                <a:spcPts val="0"/>
              </a:spcBef>
              <a:spcAft>
                <a:spcPts val="0"/>
              </a:spcAft>
              <a:buSzPts val="9100"/>
              <a:buFont typeface="Playfair Display"/>
              <a:buNone/>
              <a:defRPr sz="9100" b="1">
                <a:latin typeface="Playfair Display"/>
                <a:ea typeface="Playfair Display"/>
                <a:cs typeface="Playfair Display"/>
                <a:sym typeface="Playfair Display"/>
              </a:defRPr>
            </a:lvl2pPr>
            <a:lvl3pPr lvl="2" algn="ctr">
              <a:lnSpc>
                <a:spcPct val="100000"/>
              </a:lnSpc>
              <a:spcBef>
                <a:spcPts val="0"/>
              </a:spcBef>
              <a:spcAft>
                <a:spcPts val="0"/>
              </a:spcAft>
              <a:buSzPts val="9100"/>
              <a:buFont typeface="Playfair Display"/>
              <a:buNone/>
              <a:defRPr sz="9100" b="1">
                <a:latin typeface="Playfair Display"/>
                <a:ea typeface="Playfair Display"/>
                <a:cs typeface="Playfair Display"/>
                <a:sym typeface="Playfair Display"/>
              </a:defRPr>
            </a:lvl3pPr>
            <a:lvl4pPr lvl="3" algn="ctr">
              <a:lnSpc>
                <a:spcPct val="100000"/>
              </a:lnSpc>
              <a:spcBef>
                <a:spcPts val="0"/>
              </a:spcBef>
              <a:spcAft>
                <a:spcPts val="0"/>
              </a:spcAft>
              <a:buSzPts val="9100"/>
              <a:buFont typeface="Playfair Display"/>
              <a:buNone/>
              <a:defRPr sz="9100" b="1">
                <a:latin typeface="Playfair Display"/>
                <a:ea typeface="Playfair Display"/>
                <a:cs typeface="Playfair Display"/>
                <a:sym typeface="Playfair Display"/>
              </a:defRPr>
            </a:lvl4pPr>
            <a:lvl5pPr lvl="4" algn="ctr">
              <a:lnSpc>
                <a:spcPct val="100000"/>
              </a:lnSpc>
              <a:spcBef>
                <a:spcPts val="0"/>
              </a:spcBef>
              <a:spcAft>
                <a:spcPts val="0"/>
              </a:spcAft>
              <a:buSzPts val="9100"/>
              <a:buFont typeface="Playfair Display"/>
              <a:buNone/>
              <a:defRPr sz="9100" b="1">
                <a:latin typeface="Playfair Display"/>
                <a:ea typeface="Playfair Display"/>
                <a:cs typeface="Playfair Display"/>
                <a:sym typeface="Playfair Display"/>
              </a:defRPr>
            </a:lvl5pPr>
            <a:lvl6pPr lvl="5" algn="ctr">
              <a:lnSpc>
                <a:spcPct val="100000"/>
              </a:lnSpc>
              <a:spcBef>
                <a:spcPts val="0"/>
              </a:spcBef>
              <a:spcAft>
                <a:spcPts val="0"/>
              </a:spcAft>
              <a:buSzPts val="9100"/>
              <a:buFont typeface="Playfair Display"/>
              <a:buNone/>
              <a:defRPr sz="9100" b="1">
                <a:latin typeface="Playfair Display"/>
                <a:ea typeface="Playfair Display"/>
                <a:cs typeface="Playfair Display"/>
                <a:sym typeface="Playfair Display"/>
              </a:defRPr>
            </a:lvl6pPr>
            <a:lvl7pPr lvl="6" algn="ctr">
              <a:lnSpc>
                <a:spcPct val="100000"/>
              </a:lnSpc>
              <a:spcBef>
                <a:spcPts val="0"/>
              </a:spcBef>
              <a:spcAft>
                <a:spcPts val="0"/>
              </a:spcAft>
              <a:buSzPts val="9100"/>
              <a:buFont typeface="Playfair Display"/>
              <a:buNone/>
              <a:defRPr sz="9100" b="1">
                <a:latin typeface="Playfair Display"/>
                <a:ea typeface="Playfair Display"/>
                <a:cs typeface="Playfair Display"/>
                <a:sym typeface="Playfair Display"/>
              </a:defRPr>
            </a:lvl7pPr>
            <a:lvl8pPr lvl="7" algn="ctr">
              <a:lnSpc>
                <a:spcPct val="100000"/>
              </a:lnSpc>
              <a:spcBef>
                <a:spcPts val="0"/>
              </a:spcBef>
              <a:spcAft>
                <a:spcPts val="0"/>
              </a:spcAft>
              <a:buSzPts val="9100"/>
              <a:buFont typeface="Playfair Display"/>
              <a:buNone/>
              <a:defRPr sz="9100" b="1">
                <a:latin typeface="Playfair Display"/>
                <a:ea typeface="Playfair Display"/>
                <a:cs typeface="Playfair Display"/>
                <a:sym typeface="Playfair Display"/>
              </a:defRPr>
            </a:lvl8pPr>
            <a:lvl9pPr lvl="8" algn="ctr">
              <a:lnSpc>
                <a:spcPct val="100000"/>
              </a:lnSpc>
              <a:spcBef>
                <a:spcPts val="0"/>
              </a:spcBef>
              <a:spcAft>
                <a:spcPts val="0"/>
              </a:spcAft>
              <a:buSzPts val="9100"/>
              <a:buFont typeface="Playfair Display"/>
              <a:buNone/>
              <a:defRPr sz="91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459000" y="4734200"/>
            <a:ext cx="6546900" cy="770400"/>
          </a:xfrm>
          <a:prstGeom prst="rect">
            <a:avLst/>
          </a:prstGeom>
          <a:solidFill>
            <a:schemeClr val="dk2"/>
          </a:solid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1pPr>
            <a:lvl2pPr lvl="1" algn="l">
              <a:lnSpc>
                <a:spcPct val="100000"/>
              </a:lnSpc>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2pPr>
            <a:lvl3pPr lvl="2" algn="l">
              <a:lnSpc>
                <a:spcPct val="100000"/>
              </a:lnSpc>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3pPr>
            <a:lvl4pPr lvl="3" algn="l">
              <a:lnSpc>
                <a:spcPct val="100000"/>
              </a:lnSpc>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4pPr>
            <a:lvl5pPr lvl="4" algn="l">
              <a:lnSpc>
                <a:spcPct val="100000"/>
              </a:lnSpc>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5pPr>
            <a:lvl6pPr lvl="5" algn="l">
              <a:lnSpc>
                <a:spcPct val="100000"/>
              </a:lnSpc>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6pPr>
            <a:lvl7pPr lvl="6" algn="l">
              <a:lnSpc>
                <a:spcPct val="100000"/>
              </a:lnSpc>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7pPr>
            <a:lvl8pPr lvl="7" algn="l">
              <a:lnSpc>
                <a:spcPct val="100000"/>
              </a:lnSpc>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8pPr>
            <a:lvl9pPr lvl="8" algn="l">
              <a:lnSpc>
                <a:spcPct val="100000"/>
              </a:lnSpc>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1"/>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None/>
              <a:defRPr>
                <a:highlight>
                  <a:schemeClr val="dk1"/>
                </a:highlight>
              </a:defRPr>
            </a:lvl1pPr>
          </a:lstStyle>
          <a:p>
            <a:endParaRPr/>
          </a:p>
        </p:txBody>
      </p:sp>
      <p:sp>
        <p:nvSpPr>
          <p:cNvPr id="49" name="Google Shape;49;p11"/>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2"/>
          <p:cNvSpPr txBox="1">
            <a:spLocks noGrp="1"/>
          </p:cNvSpPr>
          <p:nvPr>
            <p:ph type="title" hasCustomPrompt="1"/>
          </p:nvPr>
        </p:nvSpPr>
        <p:spPr>
          <a:xfrm>
            <a:off x="415600" y="1333233"/>
            <a:ext cx="11360700" cy="28617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8700"/>
              <a:buFont typeface="Montserrat"/>
              <a:buNone/>
              <a:defRPr sz="18700">
                <a:latin typeface="Montserrat"/>
                <a:ea typeface="Montserrat"/>
                <a:cs typeface="Montserrat"/>
                <a:sym typeface="Montserrat"/>
              </a:defRPr>
            </a:lvl1pPr>
            <a:lvl2pPr lvl="1" algn="ctr">
              <a:lnSpc>
                <a:spcPct val="100000"/>
              </a:lnSpc>
              <a:spcBef>
                <a:spcPts val="0"/>
              </a:spcBef>
              <a:spcAft>
                <a:spcPts val="0"/>
              </a:spcAft>
              <a:buSzPts val="18700"/>
              <a:buFont typeface="Montserrat"/>
              <a:buNone/>
              <a:defRPr sz="18700">
                <a:latin typeface="Montserrat"/>
                <a:ea typeface="Montserrat"/>
                <a:cs typeface="Montserrat"/>
                <a:sym typeface="Montserrat"/>
              </a:defRPr>
            </a:lvl2pPr>
            <a:lvl3pPr lvl="2" algn="ctr">
              <a:lnSpc>
                <a:spcPct val="100000"/>
              </a:lnSpc>
              <a:spcBef>
                <a:spcPts val="0"/>
              </a:spcBef>
              <a:spcAft>
                <a:spcPts val="0"/>
              </a:spcAft>
              <a:buSzPts val="18700"/>
              <a:buFont typeface="Montserrat"/>
              <a:buNone/>
              <a:defRPr sz="18700">
                <a:latin typeface="Montserrat"/>
                <a:ea typeface="Montserrat"/>
                <a:cs typeface="Montserrat"/>
                <a:sym typeface="Montserrat"/>
              </a:defRPr>
            </a:lvl3pPr>
            <a:lvl4pPr lvl="3" algn="ctr">
              <a:lnSpc>
                <a:spcPct val="100000"/>
              </a:lnSpc>
              <a:spcBef>
                <a:spcPts val="0"/>
              </a:spcBef>
              <a:spcAft>
                <a:spcPts val="0"/>
              </a:spcAft>
              <a:buSzPts val="18700"/>
              <a:buFont typeface="Montserrat"/>
              <a:buNone/>
              <a:defRPr sz="18700">
                <a:latin typeface="Montserrat"/>
                <a:ea typeface="Montserrat"/>
                <a:cs typeface="Montserrat"/>
                <a:sym typeface="Montserrat"/>
              </a:defRPr>
            </a:lvl4pPr>
            <a:lvl5pPr lvl="4" algn="ctr">
              <a:lnSpc>
                <a:spcPct val="100000"/>
              </a:lnSpc>
              <a:spcBef>
                <a:spcPts val="0"/>
              </a:spcBef>
              <a:spcAft>
                <a:spcPts val="0"/>
              </a:spcAft>
              <a:buSzPts val="18700"/>
              <a:buFont typeface="Montserrat"/>
              <a:buNone/>
              <a:defRPr sz="18700">
                <a:latin typeface="Montserrat"/>
                <a:ea typeface="Montserrat"/>
                <a:cs typeface="Montserrat"/>
                <a:sym typeface="Montserrat"/>
              </a:defRPr>
            </a:lvl5pPr>
            <a:lvl6pPr lvl="5" algn="ctr">
              <a:lnSpc>
                <a:spcPct val="100000"/>
              </a:lnSpc>
              <a:spcBef>
                <a:spcPts val="0"/>
              </a:spcBef>
              <a:spcAft>
                <a:spcPts val="0"/>
              </a:spcAft>
              <a:buSzPts val="18700"/>
              <a:buFont typeface="Montserrat"/>
              <a:buNone/>
              <a:defRPr sz="18700">
                <a:latin typeface="Montserrat"/>
                <a:ea typeface="Montserrat"/>
                <a:cs typeface="Montserrat"/>
                <a:sym typeface="Montserrat"/>
              </a:defRPr>
            </a:lvl6pPr>
            <a:lvl7pPr lvl="6" algn="ctr">
              <a:lnSpc>
                <a:spcPct val="100000"/>
              </a:lnSpc>
              <a:spcBef>
                <a:spcPts val="0"/>
              </a:spcBef>
              <a:spcAft>
                <a:spcPts val="0"/>
              </a:spcAft>
              <a:buSzPts val="18700"/>
              <a:buFont typeface="Montserrat"/>
              <a:buNone/>
              <a:defRPr sz="18700">
                <a:latin typeface="Montserrat"/>
                <a:ea typeface="Montserrat"/>
                <a:cs typeface="Montserrat"/>
                <a:sym typeface="Montserrat"/>
              </a:defRPr>
            </a:lvl7pPr>
            <a:lvl8pPr lvl="7" algn="ctr">
              <a:lnSpc>
                <a:spcPct val="100000"/>
              </a:lnSpc>
              <a:spcBef>
                <a:spcPts val="0"/>
              </a:spcBef>
              <a:spcAft>
                <a:spcPts val="0"/>
              </a:spcAft>
              <a:buSzPts val="18700"/>
              <a:buFont typeface="Montserrat"/>
              <a:buNone/>
              <a:defRPr sz="18700">
                <a:latin typeface="Montserrat"/>
                <a:ea typeface="Montserrat"/>
                <a:cs typeface="Montserrat"/>
                <a:sym typeface="Montserrat"/>
              </a:defRPr>
            </a:lvl8pPr>
            <a:lvl9pPr lvl="8" algn="ctr">
              <a:lnSpc>
                <a:spcPct val="100000"/>
              </a:lnSpc>
              <a:spcBef>
                <a:spcPts val="0"/>
              </a:spcBef>
              <a:spcAft>
                <a:spcPts val="0"/>
              </a:spcAft>
              <a:buSzPts val="18700"/>
              <a:buFont typeface="Montserrat"/>
              <a:buNone/>
              <a:defRPr sz="18700">
                <a:latin typeface="Montserrat"/>
                <a:ea typeface="Montserrat"/>
                <a:cs typeface="Montserrat"/>
                <a:sym typeface="Montserrat"/>
              </a:defRPr>
            </a:lvl9pPr>
          </a:lstStyle>
          <a:p>
            <a:r>
              <a:t>xx%</a:t>
            </a:r>
          </a:p>
        </p:txBody>
      </p:sp>
      <p:sp>
        <p:nvSpPr>
          <p:cNvPr id="52" name="Google Shape;52;p12"/>
          <p:cNvSpPr txBox="1">
            <a:spLocks noGrp="1"/>
          </p:cNvSpPr>
          <p:nvPr>
            <p:ph type="body" idx="1"/>
          </p:nvPr>
        </p:nvSpPr>
        <p:spPr>
          <a:xfrm>
            <a:off x="415600" y="43045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highlight>
                  <a:schemeClr val="dk1"/>
                </a:highlight>
              </a:defRPr>
            </a:lvl1pPr>
            <a:lvl2pPr marL="914400" lvl="1" indent="-349250" algn="ctr">
              <a:lnSpc>
                <a:spcPct val="115000"/>
              </a:lnSpc>
              <a:spcBef>
                <a:spcPts val="0"/>
              </a:spcBef>
              <a:spcAft>
                <a:spcPts val="0"/>
              </a:spcAft>
              <a:buSzPts val="1900"/>
              <a:buChar char="○"/>
              <a:defRPr>
                <a:highlight>
                  <a:schemeClr val="dk1"/>
                </a:highlight>
              </a:defRPr>
            </a:lvl2pPr>
            <a:lvl3pPr marL="1371600" lvl="2" indent="-349250" algn="ctr">
              <a:lnSpc>
                <a:spcPct val="115000"/>
              </a:lnSpc>
              <a:spcBef>
                <a:spcPts val="0"/>
              </a:spcBef>
              <a:spcAft>
                <a:spcPts val="0"/>
              </a:spcAft>
              <a:buSzPts val="1900"/>
              <a:buChar char="■"/>
              <a:defRPr>
                <a:highlight>
                  <a:schemeClr val="dk1"/>
                </a:highlight>
              </a:defRPr>
            </a:lvl3pPr>
            <a:lvl4pPr marL="1828800" lvl="3" indent="-349250" algn="ctr">
              <a:lnSpc>
                <a:spcPct val="115000"/>
              </a:lnSpc>
              <a:spcBef>
                <a:spcPts val="0"/>
              </a:spcBef>
              <a:spcAft>
                <a:spcPts val="0"/>
              </a:spcAft>
              <a:buSzPts val="1900"/>
              <a:buChar char="●"/>
              <a:defRPr>
                <a:highlight>
                  <a:schemeClr val="dk1"/>
                </a:highlight>
              </a:defRPr>
            </a:lvl4pPr>
            <a:lvl5pPr marL="2286000" lvl="4" indent="-349250" algn="ctr">
              <a:lnSpc>
                <a:spcPct val="115000"/>
              </a:lnSpc>
              <a:spcBef>
                <a:spcPts val="0"/>
              </a:spcBef>
              <a:spcAft>
                <a:spcPts val="0"/>
              </a:spcAft>
              <a:buSzPts val="1900"/>
              <a:buChar char="○"/>
              <a:defRPr>
                <a:highlight>
                  <a:schemeClr val="dk1"/>
                </a:highlight>
              </a:defRPr>
            </a:lvl5pPr>
            <a:lvl6pPr marL="2743200" lvl="5" indent="-349250" algn="ctr">
              <a:lnSpc>
                <a:spcPct val="115000"/>
              </a:lnSpc>
              <a:spcBef>
                <a:spcPts val="0"/>
              </a:spcBef>
              <a:spcAft>
                <a:spcPts val="0"/>
              </a:spcAft>
              <a:buSzPts val="1900"/>
              <a:buChar char="■"/>
              <a:defRPr>
                <a:highlight>
                  <a:schemeClr val="dk1"/>
                </a:highlight>
              </a:defRPr>
            </a:lvl6pPr>
            <a:lvl7pPr marL="3200400" lvl="6" indent="-349250" algn="ctr">
              <a:lnSpc>
                <a:spcPct val="115000"/>
              </a:lnSpc>
              <a:spcBef>
                <a:spcPts val="0"/>
              </a:spcBef>
              <a:spcAft>
                <a:spcPts val="0"/>
              </a:spcAft>
              <a:buSzPts val="1900"/>
              <a:buChar char="●"/>
              <a:defRPr>
                <a:highlight>
                  <a:schemeClr val="dk1"/>
                </a:highlight>
              </a:defRPr>
            </a:lvl7pPr>
            <a:lvl8pPr marL="3657600" lvl="7" indent="-349250" algn="ctr">
              <a:lnSpc>
                <a:spcPct val="115000"/>
              </a:lnSpc>
              <a:spcBef>
                <a:spcPts val="0"/>
              </a:spcBef>
              <a:spcAft>
                <a:spcPts val="0"/>
              </a:spcAft>
              <a:buSzPts val="1900"/>
              <a:buChar char="○"/>
              <a:defRPr>
                <a:highlight>
                  <a:schemeClr val="dk1"/>
                </a:highlight>
              </a:defRPr>
            </a:lvl8pPr>
            <a:lvl9pPr marL="4114800" lvl="8" indent="-349250" algn="ctr">
              <a:lnSpc>
                <a:spcPct val="115000"/>
              </a:lnSpc>
              <a:spcBef>
                <a:spcPts val="0"/>
              </a:spcBef>
              <a:spcAft>
                <a:spcPts val="0"/>
              </a:spcAft>
              <a:buSzPts val="1900"/>
              <a:buChar char="■"/>
              <a:defRPr>
                <a:highlight>
                  <a:schemeClr val="dk1"/>
                </a:highlight>
              </a:defRPr>
            </a:lvl9pPr>
          </a:lstStyle>
          <a:p>
            <a:endParaRPr/>
          </a:p>
        </p:txBody>
      </p:sp>
      <p:sp>
        <p:nvSpPr>
          <p:cNvPr id="53" name="Google Shape;53;p12"/>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653667" y="701800"/>
            <a:ext cx="74916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1pPr>
            <a:lvl2pPr lvl="1" algn="l">
              <a:lnSpc>
                <a:spcPct val="100000"/>
              </a:lnSpc>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2pPr>
            <a:lvl3pPr lvl="2" algn="l">
              <a:lnSpc>
                <a:spcPct val="100000"/>
              </a:lnSpc>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3pPr>
            <a:lvl4pPr lvl="3" algn="l">
              <a:lnSpc>
                <a:spcPct val="100000"/>
              </a:lnSpc>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4pPr>
            <a:lvl5pPr lvl="4" algn="l">
              <a:lnSpc>
                <a:spcPct val="100000"/>
              </a:lnSpc>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5pPr>
            <a:lvl6pPr lvl="5" algn="l">
              <a:lnSpc>
                <a:spcPct val="100000"/>
              </a:lnSpc>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6pPr>
            <a:lvl7pPr lvl="6" algn="l">
              <a:lnSpc>
                <a:spcPct val="100000"/>
              </a:lnSpc>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7pPr>
            <a:lvl8pPr lvl="7" algn="l">
              <a:lnSpc>
                <a:spcPct val="100000"/>
              </a:lnSpc>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8pPr>
            <a:lvl9pPr lvl="8" algn="l">
              <a:lnSpc>
                <a:spcPct val="100000"/>
              </a:lnSpc>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9pPr>
          </a:lstStyle>
          <a:p>
            <a:endParaRPr/>
          </a:p>
        </p:txBody>
      </p:sp>
      <p:sp>
        <p:nvSpPr>
          <p:cNvPr id="19" name="Google Shape;19;p4"/>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20"/>
        <p:cNvGrpSpPr/>
        <p:nvPr/>
      </p:nvGrpSpPr>
      <p:grpSpPr>
        <a:xfrm>
          <a:off x="0" y="0"/>
          <a:ext cx="0" cy="0"/>
          <a:chOff x="0" y="0"/>
          <a:chExt cx="0" cy="0"/>
        </a:xfrm>
      </p:grpSpPr>
      <p:sp>
        <p:nvSpPr>
          <p:cNvPr id="21" name="Google Shape;21;p5"/>
          <p:cNvSpPr/>
          <p:nvPr/>
        </p:nvSpPr>
        <p:spPr>
          <a:xfrm rot="5400000">
            <a:off x="6067700" y="-664800"/>
            <a:ext cx="56700" cy="112743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5"/>
          <p:cNvSpPr txBox="1">
            <a:spLocks noGrp="1"/>
          </p:cNvSpPr>
          <p:nvPr>
            <p:ph type="title"/>
          </p:nvPr>
        </p:nvSpPr>
        <p:spPr>
          <a:xfrm>
            <a:off x="459000" y="1871800"/>
            <a:ext cx="11274000" cy="2862300"/>
          </a:xfrm>
          <a:prstGeom prst="rect">
            <a:avLst/>
          </a:prstGeom>
          <a:solidFill>
            <a:srgbClr val="FFFFFF"/>
          </a:solid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6400"/>
              <a:buFont typeface="Playfair Display"/>
              <a:buNone/>
              <a:defRPr sz="6400" b="1">
                <a:latin typeface="Playfair Display"/>
                <a:ea typeface="Playfair Display"/>
                <a:cs typeface="Playfair Display"/>
                <a:sym typeface="Playfair Display"/>
              </a:defRPr>
            </a:lvl1pPr>
            <a:lvl2pPr lvl="1" algn="ctr">
              <a:lnSpc>
                <a:spcPct val="100000"/>
              </a:lnSpc>
              <a:spcBef>
                <a:spcPts val="0"/>
              </a:spcBef>
              <a:spcAft>
                <a:spcPts val="0"/>
              </a:spcAft>
              <a:buSzPts val="6400"/>
              <a:buFont typeface="Playfair Display"/>
              <a:buNone/>
              <a:defRPr sz="6400" b="1">
                <a:latin typeface="Playfair Display"/>
                <a:ea typeface="Playfair Display"/>
                <a:cs typeface="Playfair Display"/>
                <a:sym typeface="Playfair Display"/>
              </a:defRPr>
            </a:lvl2pPr>
            <a:lvl3pPr lvl="2" algn="ctr">
              <a:lnSpc>
                <a:spcPct val="100000"/>
              </a:lnSpc>
              <a:spcBef>
                <a:spcPts val="0"/>
              </a:spcBef>
              <a:spcAft>
                <a:spcPts val="0"/>
              </a:spcAft>
              <a:buSzPts val="6400"/>
              <a:buFont typeface="Playfair Display"/>
              <a:buNone/>
              <a:defRPr sz="6400" b="1">
                <a:latin typeface="Playfair Display"/>
                <a:ea typeface="Playfair Display"/>
                <a:cs typeface="Playfair Display"/>
                <a:sym typeface="Playfair Display"/>
              </a:defRPr>
            </a:lvl3pPr>
            <a:lvl4pPr lvl="3" algn="ctr">
              <a:lnSpc>
                <a:spcPct val="100000"/>
              </a:lnSpc>
              <a:spcBef>
                <a:spcPts val="0"/>
              </a:spcBef>
              <a:spcAft>
                <a:spcPts val="0"/>
              </a:spcAft>
              <a:buSzPts val="6400"/>
              <a:buFont typeface="Playfair Display"/>
              <a:buNone/>
              <a:defRPr sz="6400" b="1">
                <a:latin typeface="Playfair Display"/>
                <a:ea typeface="Playfair Display"/>
                <a:cs typeface="Playfair Display"/>
                <a:sym typeface="Playfair Display"/>
              </a:defRPr>
            </a:lvl4pPr>
            <a:lvl5pPr lvl="4" algn="ctr">
              <a:lnSpc>
                <a:spcPct val="100000"/>
              </a:lnSpc>
              <a:spcBef>
                <a:spcPts val="0"/>
              </a:spcBef>
              <a:spcAft>
                <a:spcPts val="0"/>
              </a:spcAft>
              <a:buSzPts val="6400"/>
              <a:buFont typeface="Playfair Display"/>
              <a:buNone/>
              <a:defRPr sz="6400" b="1">
                <a:latin typeface="Playfair Display"/>
                <a:ea typeface="Playfair Display"/>
                <a:cs typeface="Playfair Display"/>
                <a:sym typeface="Playfair Display"/>
              </a:defRPr>
            </a:lvl5pPr>
            <a:lvl6pPr lvl="5" algn="ctr">
              <a:lnSpc>
                <a:spcPct val="100000"/>
              </a:lnSpc>
              <a:spcBef>
                <a:spcPts val="0"/>
              </a:spcBef>
              <a:spcAft>
                <a:spcPts val="0"/>
              </a:spcAft>
              <a:buSzPts val="6400"/>
              <a:buFont typeface="Playfair Display"/>
              <a:buNone/>
              <a:defRPr sz="6400" b="1">
                <a:latin typeface="Playfair Display"/>
                <a:ea typeface="Playfair Display"/>
                <a:cs typeface="Playfair Display"/>
                <a:sym typeface="Playfair Display"/>
              </a:defRPr>
            </a:lvl6pPr>
            <a:lvl7pPr lvl="6" algn="ctr">
              <a:lnSpc>
                <a:spcPct val="100000"/>
              </a:lnSpc>
              <a:spcBef>
                <a:spcPts val="0"/>
              </a:spcBef>
              <a:spcAft>
                <a:spcPts val="0"/>
              </a:spcAft>
              <a:buSzPts val="6400"/>
              <a:buFont typeface="Playfair Display"/>
              <a:buNone/>
              <a:defRPr sz="6400" b="1">
                <a:latin typeface="Playfair Display"/>
                <a:ea typeface="Playfair Display"/>
                <a:cs typeface="Playfair Display"/>
                <a:sym typeface="Playfair Display"/>
              </a:defRPr>
            </a:lvl7pPr>
            <a:lvl8pPr lvl="7" algn="ctr">
              <a:lnSpc>
                <a:spcPct val="100000"/>
              </a:lnSpc>
              <a:spcBef>
                <a:spcPts val="0"/>
              </a:spcBef>
              <a:spcAft>
                <a:spcPts val="0"/>
              </a:spcAft>
              <a:buSzPts val="6400"/>
              <a:buFont typeface="Playfair Display"/>
              <a:buNone/>
              <a:defRPr sz="6400" b="1">
                <a:latin typeface="Playfair Display"/>
                <a:ea typeface="Playfair Display"/>
                <a:cs typeface="Playfair Display"/>
                <a:sym typeface="Playfair Display"/>
              </a:defRPr>
            </a:lvl8pPr>
            <a:lvl9pPr lvl="8" algn="ctr">
              <a:lnSpc>
                <a:spcPct val="100000"/>
              </a:lnSpc>
              <a:spcBef>
                <a:spcPts val="0"/>
              </a:spcBef>
              <a:spcAft>
                <a:spcPts val="0"/>
              </a:spcAft>
              <a:buSzPts val="6400"/>
              <a:buFont typeface="Playfair Display"/>
              <a:buNone/>
              <a:defRPr sz="6400" b="1">
                <a:latin typeface="Playfair Display"/>
                <a:ea typeface="Playfair Display"/>
                <a:cs typeface="Playfair Display"/>
                <a:sym typeface="Playfair Display"/>
              </a:defRPr>
            </a:lvl9pPr>
          </a:lstStyle>
          <a:p>
            <a:endParaRPr/>
          </a:p>
        </p:txBody>
      </p:sp>
      <p:sp>
        <p:nvSpPr>
          <p:cNvPr id="23" name="Google Shape;23;p5"/>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26" name="Google Shape;26;p6"/>
          <p:cNvSpPr txBox="1">
            <a:spLocks noGrp="1"/>
          </p:cNvSpPr>
          <p:nvPr>
            <p:ph type="body" idx="1"/>
          </p:nvPr>
        </p:nvSpPr>
        <p:spPr>
          <a:xfrm>
            <a:off x="415600" y="1645433"/>
            <a:ext cx="11360700" cy="44463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27" name="Google Shape;27;p6"/>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30" name="Google Shape;30;p7"/>
          <p:cNvSpPr txBox="1">
            <a:spLocks noGrp="1"/>
          </p:cNvSpPr>
          <p:nvPr>
            <p:ph type="body" idx="1"/>
          </p:nvPr>
        </p:nvSpPr>
        <p:spPr>
          <a:xfrm>
            <a:off x="415600" y="1645400"/>
            <a:ext cx="5333100" cy="44463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1" name="Google Shape;31;p7"/>
          <p:cNvSpPr txBox="1">
            <a:spLocks noGrp="1"/>
          </p:cNvSpPr>
          <p:nvPr>
            <p:ph type="body" idx="2"/>
          </p:nvPr>
        </p:nvSpPr>
        <p:spPr>
          <a:xfrm>
            <a:off x="6443200" y="1645400"/>
            <a:ext cx="5333100" cy="44463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2" name="Google Shape;32;p7"/>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35" name="Google Shape;35;p8"/>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38" name="Google Shape;38;p9"/>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9" name="Google Shape;39;p9"/>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10"/>
          <p:cNvSpPr/>
          <p:nvPr/>
        </p:nvSpPr>
        <p:spPr>
          <a:xfrm>
            <a:off x="6096000" y="-10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2" name="Google Shape;42;p10"/>
          <p:cNvCxnSpPr/>
          <p:nvPr/>
        </p:nvCxnSpPr>
        <p:spPr>
          <a:xfrm>
            <a:off x="6706233" y="5994000"/>
            <a:ext cx="624300" cy="0"/>
          </a:xfrm>
          <a:prstGeom prst="straightConnector1">
            <a:avLst/>
          </a:prstGeom>
          <a:noFill/>
          <a:ln w="25400" cap="flat" cmpd="sng">
            <a:solidFill>
              <a:schemeClr val="dk2"/>
            </a:solidFill>
            <a:prstDash val="solid"/>
            <a:round/>
            <a:headEnd type="none" w="sm" len="sm"/>
            <a:tailEnd type="none" w="sm" len="sm"/>
          </a:ln>
        </p:spPr>
      </p:cxnSp>
      <p:sp>
        <p:nvSpPr>
          <p:cNvPr id="43" name="Google Shape;43;p10"/>
          <p:cNvSpPr txBox="1">
            <a:spLocks noGrp="1"/>
          </p:cNvSpPr>
          <p:nvPr>
            <p:ph type="title"/>
          </p:nvPr>
        </p:nvSpPr>
        <p:spPr>
          <a:xfrm>
            <a:off x="354000" y="1442233"/>
            <a:ext cx="5393700" cy="23817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44" name="Google Shape;44;p10"/>
          <p:cNvSpPr txBox="1">
            <a:spLocks noGrp="1"/>
          </p:cNvSpPr>
          <p:nvPr>
            <p:ph type="subTitle" idx="1"/>
          </p:nvPr>
        </p:nvSpPr>
        <p:spPr>
          <a:xfrm>
            <a:off x="354000" y="3895201"/>
            <a:ext cx="5393700" cy="17940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5" name="Google Shape;45;p10"/>
          <p:cNvSpPr txBox="1">
            <a:spLocks noGrp="1"/>
          </p:cNvSpPr>
          <p:nvPr>
            <p:ph type="body" idx="2"/>
          </p:nvPr>
        </p:nvSpPr>
        <p:spPr>
          <a:xfrm>
            <a:off x="6586000" y="965600"/>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SzPts val="2400"/>
              <a:buChar char="●"/>
              <a:defRPr>
                <a:highlight>
                  <a:schemeClr val="lt1"/>
                </a:highlight>
              </a:defRPr>
            </a:lvl1pPr>
            <a:lvl2pPr marL="914400" lvl="1" indent="-349250" algn="l">
              <a:lnSpc>
                <a:spcPct val="115000"/>
              </a:lnSpc>
              <a:spcBef>
                <a:spcPts val="0"/>
              </a:spcBef>
              <a:spcAft>
                <a:spcPts val="0"/>
              </a:spcAft>
              <a:buSzPts val="1900"/>
              <a:buChar char="○"/>
              <a:defRPr>
                <a:highlight>
                  <a:schemeClr val="lt1"/>
                </a:highlight>
              </a:defRPr>
            </a:lvl2pPr>
            <a:lvl3pPr marL="1371600" lvl="2" indent="-349250" algn="l">
              <a:lnSpc>
                <a:spcPct val="115000"/>
              </a:lnSpc>
              <a:spcBef>
                <a:spcPts val="0"/>
              </a:spcBef>
              <a:spcAft>
                <a:spcPts val="0"/>
              </a:spcAft>
              <a:buSzPts val="1900"/>
              <a:buChar char="■"/>
              <a:defRPr>
                <a:highlight>
                  <a:schemeClr val="lt1"/>
                </a:highlight>
              </a:defRPr>
            </a:lvl3pPr>
            <a:lvl4pPr marL="1828800" lvl="3" indent="-349250" algn="l">
              <a:lnSpc>
                <a:spcPct val="115000"/>
              </a:lnSpc>
              <a:spcBef>
                <a:spcPts val="0"/>
              </a:spcBef>
              <a:spcAft>
                <a:spcPts val="0"/>
              </a:spcAft>
              <a:buSzPts val="1900"/>
              <a:buChar char="●"/>
              <a:defRPr>
                <a:highlight>
                  <a:schemeClr val="lt1"/>
                </a:highlight>
              </a:defRPr>
            </a:lvl4pPr>
            <a:lvl5pPr marL="2286000" lvl="4" indent="-349250" algn="l">
              <a:lnSpc>
                <a:spcPct val="115000"/>
              </a:lnSpc>
              <a:spcBef>
                <a:spcPts val="0"/>
              </a:spcBef>
              <a:spcAft>
                <a:spcPts val="0"/>
              </a:spcAft>
              <a:buSzPts val="1900"/>
              <a:buChar char="○"/>
              <a:defRPr>
                <a:highlight>
                  <a:schemeClr val="lt1"/>
                </a:highlight>
              </a:defRPr>
            </a:lvl5pPr>
            <a:lvl6pPr marL="2743200" lvl="5" indent="-349250" algn="l">
              <a:lnSpc>
                <a:spcPct val="115000"/>
              </a:lnSpc>
              <a:spcBef>
                <a:spcPts val="0"/>
              </a:spcBef>
              <a:spcAft>
                <a:spcPts val="0"/>
              </a:spcAft>
              <a:buSzPts val="1900"/>
              <a:buChar char="■"/>
              <a:defRPr>
                <a:highlight>
                  <a:schemeClr val="lt1"/>
                </a:highlight>
              </a:defRPr>
            </a:lvl6pPr>
            <a:lvl7pPr marL="3200400" lvl="6" indent="-349250" algn="l">
              <a:lnSpc>
                <a:spcPct val="115000"/>
              </a:lnSpc>
              <a:spcBef>
                <a:spcPts val="0"/>
              </a:spcBef>
              <a:spcAft>
                <a:spcPts val="0"/>
              </a:spcAft>
              <a:buSzPts val="1900"/>
              <a:buChar char="●"/>
              <a:defRPr>
                <a:highlight>
                  <a:schemeClr val="lt1"/>
                </a:highlight>
              </a:defRPr>
            </a:lvl7pPr>
            <a:lvl8pPr marL="3657600" lvl="7" indent="-349250" algn="l">
              <a:lnSpc>
                <a:spcPct val="115000"/>
              </a:lnSpc>
              <a:spcBef>
                <a:spcPts val="0"/>
              </a:spcBef>
              <a:spcAft>
                <a:spcPts val="0"/>
              </a:spcAft>
              <a:buSzPts val="1900"/>
              <a:buChar char="○"/>
              <a:defRPr>
                <a:highlight>
                  <a:schemeClr val="lt1"/>
                </a:highlight>
              </a:defRPr>
            </a:lvl8pPr>
            <a:lvl9pPr marL="4114800" lvl="8" indent="-349250" algn="l">
              <a:lnSpc>
                <a:spcPct val="115000"/>
              </a:lnSpc>
              <a:spcBef>
                <a:spcPts val="0"/>
              </a:spcBef>
              <a:spcAft>
                <a:spcPts val="0"/>
              </a:spcAft>
              <a:buSzPts val="1900"/>
              <a:buChar char="■"/>
              <a:defRPr>
                <a:highlight>
                  <a:schemeClr val="lt1"/>
                </a:highlight>
              </a:defRPr>
            </a:lvl9pPr>
          </a:lstStyle>
          <a:p>
            <a:endParaRPr/>
          </a:p>
        </p:txBody>
      </p:sp>
      <p:sp>
        <p:nvSpPr>
          <p:cNvPr id="46" name="Google Shape;46;p10"/>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2"/>
              </a:buClr>
              <a:buSzPts val="4000"/>
              <a:buFont typeface="Oswald"/>
              <a:buNone/>
              <a:defRPr sz="4000" b="0" i="0" u="none" strike="noStrike" cap="none">
                <a:solidFill>
                  <a:schemeClr val="dk2"/>
                </a:solidFill>
                <a:highlight>
                  <a:schemeClr val="dk1"/>
                </a:highlight>
                <a:latin typeface="Oswald"/>
                <a:ea typeface="Oswald"/>
                <a:cs typeface="Oswald"/>
                <a:sym typeface="Oswald"/>
              </a:defRPr>
            </a:lvl1pPr>
            <a:lvl2pPr marR="0" lvl="1" algn="l" rtl="0">
              <a:lnSpc>
                <a:spcPct val="100000"/>
              </a:lnSpc>
              <a:spcBef>
                <a:spcPts val="0"/>
              </a:spcBef>
              <a:spcAft>
                <a:spcPts val="0"/>
              </a:spcAft>
              <a:buClr>
                <a:schemeClr val="dk2"/>
              </a:buClr>
              <a:buSzPts val="4000"/>
              <a:buFont typeface="Oswald"/>
              <a:buNone/>
              <a:defRPr sz="4000" b="0" i="0" u="none" strike="noStrike" cap="none">
                <a:solidFill>
                  <a:schemeClr val="dk2"/>
                </a:solidFill>
                <a:highlight>
                  <a:schemeClr val="dk1"/>
                </a:highlight>
                <a:latin typeface="Oswald"/>
                <a:ea typeface="Oswald"/>
                <a:cs typeface="Oswald"/>
                <a:sym typeface="Oswald"/>
              </a:defRPr>
            </a:lvl2pPr>
            <a:lvl3pPr marR="0" lvl="2" algn="l" rtl="0">
              <a:lnSpc>
                <a:spcPct val="100000"/>
              </a:lnSpc>
              <a:spcBef>
                <a:spcPts val="0"/>
              </a:spcBef>
              <a:spcAft>
                <a:spcPts val="0"/>
              </a:spcAft>
              <a:buClr>
                <a:schemeClr val="dk2"/>
              </a:buClr>
              <a:buSzPts val="4000"/>
              <a:buFont typeface="Oswald"/>
              <a:buNone/>
              <a:defRPr sz="4000" b="0" i="0" u="none" strike="noStrike" cap="none">
                <a:solidFill>
                  <a:schemeClr val="dk2"/>
                </a:solidFill>
                <a:highlight>
                  <a:schemeClr val="dk1"/>
                </a:highlight>
                <a:latin typeface="Oswald"/>
                <a:ea typeface="Oswald"/>
                <a:cs typeface="Oswald"/>
                <a:sym typeface="Oswald"/>
              </a:defRPr>
            </a:lvl3pPr>
            <a:lvl4pPr marR="0" lvl="3" algn="l" rtl="0">
              <a:lnSpc>
                <a:spcPct val="100000"/>
              </a:lnSpc>
              <a:spcBef>
                <a:spcPts val="0"/>
              </a:spcBef>
              <a:spcAft>
                <a:spcPts val="0"/>
              </a:spcAft>
              <a:buClr>
                <a:schemeClr val="dk2"/>
              </a:buClr>
              <a:buSzPts val="4000"/>
              <a:buFont typeface="Oswald"/>
              <a:buNone/>
              <a:defRPr sz="4000" b="0" i="0" u="none" strike="noStrike" cap="none">
                <a:solidFill>
                  <a:schemeClr val="dk2"/>
                </a:solidFill>
                <a:highlight>
                  <a:schemeClr val="dk1"/>
                </a:highlight>
                <a:latin typeface="Oswald"/>
                <a:ea typeface="Oswald"/>
                <a:cs typeface="Oswald"/>
                <a:sym typeface="Oswald"/>
              </a:defRPr>
            </a:lvl4pPr>
            <a:lvl5pPr marR="0" lvl="4" algn="l" rtl="0">
              <a:lnSpc>
                <a:spcPct val="100000"/>
              </a:lnSpc>
              <a:spcBef>
                <a:spcPts val="0"/>
              </a:spcBef>
              <a:spcAft>
                <a:spcPts val="0"/>
              </a:spcAft>
              <a:buClr>
                <a:schemeClr val="dk2"/>
              </a:buClr>
              <a:buSzPts val="4000"/>
              <a:buFont typeface="Oswald"/>
              <a:buNone/>
              <a:defRPr sz="4000" b="0" i="0" u="none" strike="noStrike" cap="none">
                <a:solidFill>
                  <a:schemeClr val="dk2"/>
                </a:solidFill>
                <a:highlight>
                  <a:schemeClr val="dk1"/>
                </a:highlight>
                <a:latin typeface="Oswald"/>
                <a:ea typeface="Oswald"/>
                <a:cs typeface="Oswald"/>
                <a:sym typeface="Oswald"/>
              </a:defRPr>
            </a:lvl5pPr>
            <a:lvl6pPr marR="0" lvl="5" algn="l" rtl="0">
              <a:lnSpc>
                <a:spcPct val="100000"/>
              </a:lnSpc>
              <a:spcBef>
                <a:spcPts val="0"/>
              </a:spcBef>
              <a:spcAft>
                <a:spcPts val="0"/>
              </a:spcAft>
              <a:buClr>
                <a:schemeClr val="dk2"/>
              </a:buClr>
              <a:buSzPts val="4000"/>
              <a:buFont typeface="Oswald"/>
              <a:buNone/>
              <a:defRPr sz="4000" b="0" i="0" u="none" strike="noStrike" cap="none">
                <a:solidFill>
                  <a:schemeClr val="dk2"/>
                </a:solidFill>
                <a:highlight>
                  <a:schemeClr val="dk1"/>
                </a:highlight>
                <a:latin typeface="Oswald"/>
                <a:ea typeface="Oswald"/>
                <a:cs typeface="Oswald"/>
                <a:sym typeface="Oswald"/>
              </a:defRPr>
            </a:lvl6pPr>
            <a:lvl7pPr marR="0" lvl="6" algn="l" rtl="0">
              <a:lnSpc>
                <a:spcPct val="100000"/>
              </a:lnSpc>
              <a:spcBef>
                <a:spcPts val="0"/>
              </a:spcBef>
              <a:spcAft>
                <a:spcPts val="0"/>
              </a:spcAft>
              <a:buClr>
                <a:schemeClr val="dk2"/>
              </a:buClr>
              <a:buSzPts val="4000"/>
              <a:buFont typeface="Oswald"/>
              <a:buNone/>
              <a:defRPr sz="4000" b="0" i="0" u="none" strike="noStrike" cap="none">
                <a:solidFill>
                  <a:schemeClr val="dk2"/>
                </a:solidFill>
                <a:highlight>
                  <a:schemeClr val="dk1"/>
                </a:highlight>
                <a:latin typeface="Oswald"/>
                <a:ea typeface="Oswald"/>
                <a:cs typeface="Oswald"/>
                <a:sym typeface="Oswald"/>
              </a:defRPr>
            </a:lvl7pPr>
            <a:lvl8pPr marR="0" lvl="7" algn="l" rtl="0">
              <a:lnSpc>
                <a:spcPct val="100000"/>
              </a:lnSpc>
              <a:spcBef>
                <a:spcPts val="0"/>
              </a:spcBef>
              <a:spcAft>
                <a:spcPts val="0"/>
              </a:spcAft>
              <a:buClr>
                <a:schemeClr val="dk2"/>
              </a:buClr>
              <a:buSzPts val="4000"/>
              <a:buFont typeface="Oswald"/>
              <a:buNone/>
              <a:defRPr sz="4000" b="0" i="0" u="none" strike="noStrike" cap="none">
                <a:solidFill>
                  <a:schemeClr val="dk2"/>
                </a:solidFill>
                <a:highlight>
                  <a:schemeClr val="dk1"/>
                </a:highlight>
                <a:latin typeface="Oswald"/>
                <a:ea typeface="Oswald"/>
                <a:cs typeface="Oswald"/>
                <a:sym typeface="Oswald"/>
              </a:defRPr>
            </a:lvl8pPr>
            <a:lvl9pPr marR="0" lvl="8" algn="l" rtl="0">
              <a:lnSpc>
                <a:spcPct val="100000"/>
              </a:lnSpc>
              <a:spcBef>
                <a:spcPts val="0"/>
              </a:spcBef>
              <a:spcAft>
                <a:spcPts val="0"/>
              </a:spcAft>
              <a:buClr>
                <a:schemeClr val="dk2"/>
              </a:buClr>
              <a:buSzPts val="4000"/>
              <a:buFont typeface="Oswald"/>
              <a:buNone/>
              <a:defRPr sz="4000" b="0" i="0" u="none" strike="noStrike" cap="none">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415600" y="1645433"/>
            <a:ext cx="11360700" cy="44463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Playfair Display"/>
              <a:buChar char="●"/>
              <a:defRPr sz="2400" b="0" i="0" u="none" strike="noStrike" cap="none">
                <a:solidFill>
                  <a:schemeClr val="dk2"/>
                </a:solidFill>
                <a:latin typeface="Playfair Display"/>
                <a:ea typeface="Playfair Display"/>
                <a:cs typeface="Playfair Display"/>
                <a:sym typeface="Playfair Display"/>
              </a:defRPr>
            </a:lvl1pPr>
            <a:lvl2pPr marL="914400" marR="0" lvl="1" indent="-349250" algn="l" rtl="0">
              <a:lnSpc>
                <a:spcPct val="115000"/>
              </a:lnSpc>
              <a:spcBef>
                <a:spcPts val="0"/>
              </a:spcBef>
              <a:spcAft>
                <a:spcPts val="0"/>
              </a:spcAft>
              <a:buClr>
                <a:schemeClr val="dk2"/>
              </a:buClr>
              <a:buSzPts val="1900"/>
              <a:buFont typeface="Playfair Display"/>
              <a:buChar char="○"/>
              <a:defRPr sz="1900" b="0" i="0" u="none" strike="noStrike" cap="none">
                <a:solidFill>
                  <a:schemeClr val="dk2"/>
                </a:solidFill>
                <a:latin typeface="Playfair Display"/>
                <a:ea typeface="Playfair Display"/>
                <a:cs typeface="Playfair Display"/>
                <a:sym typeface="Playfair Display"/>
              </a:defRPr>
            </a:lvl2pPr>
            <a:lvl3pPr marL="1371600" marR="0" lvl="2" indent="-349250" algn="l" rtl="0">
              <a:lnSpc>
                <a:spcPct val="115000"/>
              </a:lnSpc>
              <a:spcBef>
                <a:spcPts val="0"/>
              </a:spcBef>
              <a:spcAft>
                <a:spcPts val="0"/>
              </a:spcAft>
              <a:buClr>
                <a:schemeClr val="dk2"/>
              </a:buClr>
              <a:buSzPts val="1900"/>
              <a:buFont typeface="Playfair Display"/>
              <a:buChar char="■"/>
              <a:defRPr sz="1900" b="0" i="0" u="none" strike="noStrike" cap="none">
                <a:solidFill>
                  <a:schemeClr val="dk2"/>
                </a:solidFill>
                <a:latin typeface="Playfair Display"/>
                <a:ea typeface="Playfair Display"/>
                <a:cs typeface="Playfair Display"/>
                <a:sym typeface="Playfair Display"/>
              </a:defRPr>
            </a:lvl3pPr>
            <a:lvl4pPr marL="1828800" marR="0" lvl="3" indent="-349250" algn="l" rtl="0">
              <a:lnSpc>
                <a:spcPct val="115000"/>
              </a:lnSpc>
              <a:spcBef>
                <a:spcPts val="0"/>
              </a:spcBef>
              <a:spcAft>
                <a:spcPts val="0"/>
              </a:spcAft>
              <a:buClr>
                <a:schemeClr val="dk2"/>
              </a:buClr>
              <a:buSzPts val="1900"/>
              <a:buFont typeface="Playfair Display"/>
              <a:buChar char="●"/>
              <a:defRPr sz="1900" b="0" i="0" u="none" strike="noStrike" cap="none">
                <a:solidFill>
                  <a:schemeClr val="dk2"/>
                </a:solidFill>
                <a:latin typeface="Playfair Display"/>
                <a:ea typeface="Playfair Display"/>
                <a:cs typeface="Playfair Display"/>
                <a:sym typeface="Playfair Display"/>
              </a:defRPr>
            </a:lvl4pPr>
            <a:lvl5pPr marL="2286000" marR="0" lvl="4" indent="-349250" algn="l" rtl="0">
              <a:lnSpc>
                <a:spcPct val="115000"/>
              </a:lnSpc>
              <a:spcBef>
                <a:spcPts val="0"/>
              </a:spcBef>
              <a:spcAft>
                <a:spcPts val="0"/>
              </a:spcAft>
              <a:buClr>
                <a:schemeClr val="dk2"/>
              </a:buClr>
              <a:buSzPts val="1900"/>
              <a:buFont typeface="Playfair Display"/>
              <a:buChar char="○"/>
              <a:defRPr sz="1900" b="0" i="0" u="none" strike="noStrike" cap="none">
                <a:solidFill>
                  <a:schemeClr val="dk2"/>
                </a:solidFill>
                <a:latin typeface="Playfair Display"/>
                <a:ea typeface="Playfair Display"/>
                <a:cs typeface="Playfair Display"/>
                <a:sym typeface="Playfair Display"/>
              </a:defRPr>
            </a:lvl5pPr>
            <a:lvl6pPr marL="2743200" marR="0" lvl="5" indent="-349250" algn="l" rtl="0">
              <a:lnSpc>
                <a:spcPct val="115000"/>
              </a:lnSpc>
              <a:spcBef>
                <a:spcPts val="0"/>
              </a:spcBef>
              <a:spcAft>
                <a:spcPts val="0"/>
              </a:spcAft>
              <a:buClr>
                <a:schemeClr val="dk2"/>
              </a:buClr>
              <a:buSzPts val="1900"/>
              <a:buFont typeface="Playfair Display"/>
              <a:buChar char="■"/>
              <a:defRPr sz="1900" b="0" i="0" u="none" strike="noStrike" cap="none">
                <a:solidFill>
                  <a:schemeClr val="dk2"/>
                </a:solidFill>
                <a:latin typeface="Playfair Display"/>
                <a:ea typeface="Playfair Display"/>
                <a:cs typeface="Playfair Display"/>
                <a:sym typeface="Playfair Display"/>
              </a:defRPr>
            </a:lvl6pPr>
            <a:lvl7pPr marL="3200400" marR="0" lvl="6" indent="-349250" algn="l" rtl="0">
              <a:lnSpc>
                <a:spcPct val="115000"/>
              </a:lnSpc>
              <a:spcBef>
                <a:spcPts val="0"/>
              </a:spcBef>
              <a:spcAft>
                <a:spcPts val="0"/>
              </a:spcAft>
              <a:buClr>
                <a:schemeClr val="dk2"/>
              </a:buClr>
              <a:buSzPts val="1900"/>
              <a:buFont typeface="Playfair Display"/>
              <a:buChar char="●"/>
              <a:defRPr sz="1900" b="0" i="0" u="none" strike="noStrike" cap="none">
                <a:solidFill>
                  <a:schemeClr val="dk2"/>
                </a:solidFill>
                <a:latin typeface="Playfair Display"/>
                <a:ea typeface="Playfair Display"/>
                <a:cs typeface="Playfair Display"/>
                <a:sym typeface="Playfair Display"/>
              </a:defRPr>
            </a:lvl7pPr>
            <a:lvl8pPr marL="3657600" marR="0" lvl="7" indent="-349250" algn="l" rtl="0">
              <a:lnSpc>
                <a:spcPct val="115000"/>
              </a:lnSpc>
              <a:spcBef>
                <a:spcPts val="0"/>
              </a:spcBef>
              <a:spcAft>
                <a:spcPts val="0"/>
              </a:spcAft>
              <a:buClr>
                <a:schemeClr val="dk2"/>
              </a:buClr>
              <a:buSzPts val="1900"/>
              <a:buFont typeface="Playfair Display"/>
              <a:buChar char="○"/>
              <a:defRPr sz="1900" b="0" i="0" u="none" strike="noStrike" cap="none">
                <a:solidFill>
                  <a:schemeClr val="dk2"/>
                </a:solidFill>
                <a:latin typeface="Playfair Display"/>
                <a:ea typeface="Playfair Display"/>
                <a:cs typeface="Playfair Display"/>
                <a:sym typeface="Playfair Display"/>
              </a:defRPr>
            </a:lvl8pPr>
            <a:lvl9pPr marL="4114800" marR="0" lvl="8" indent="-349250" algn="l" rtl="0">
              <a:lnSpc>
                <a:spcPct val="115000"/>
              </a:lnSpc>
              <a:spcBef>
                <a:spcPts val="0"/>
              </a:spcBef>
              <a:spcAft>
                <a:spcPts val="0"/>
              </a:spcAft>
              <a:buClr>
                <a:schemeClr val="dk2"/>
              </a:buClr>
              <a:buSzPts val="1900"/>
              <a:buFont typeface="Playfair Display"/>
              <a:buChar char="■"/>
              <a:defRPr sz="1900" b="0" i="0" u="none" strike="noStrike" cap="none">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58" name="Google Shape;58;p13"/>
          <p:cNvGrpSpPr/>
          <p:nvPr/>
        </p:nvGrpSpPr>
        <p:grpSpPr>
          <a:xfrm>
            <a:off x="1570621" y="-133165"/>
            <a:ext cx="9207113" cy="6089839"/>
            <a:chOff x="0" y="0"/>
            <a:chExt cx="9207113" cy="2387600"/>
          </a:xfrm>
        </p:grpSpPr>
        <p:sp>
          <p:nvSpPr>
            <p:cNvPr id="59" name="Google Shape;59;p13"/>
            <p:cNvSpPr/>
            <p:nvPr/>
          </p:nvSpPr>
          <p:spPr>
            <a:xfrm>
              <a:off x="685799" y="0"/>
              <a:ext cx="7772400" cy="2387600"/>
            </a:xfrm>
            <a:prstGeom prst="rightArrow">
              <a:avLst>
                <a:gd name="adj1" fmla="val 50000"/>
                <a:gd name="adj2" fmla="val 50000"/>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0" name="Google Shape;60;p13"/>
            <p:cNvSpPr/>
            <p:nvPr/>
          </p:nvSpPr>
          <p:spPr>
            <a:xfrm>
              <a:off x="0" y="716280"/>
              <a:ext cx="9144000" cy="955040"/>
            </a:xfrm>
            <a:prstGeom prst="roundRect">
              <a:avLst>
                <a:gd name="adj" fmla="val 16667"/>
              </a:avLst>
            </a:prstGeom>
            <a:solidFill>
              <a:srgbClr val="E6933A"/>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3"/>
            <p:cNvSpPr txBox="1"/>
            <p:nvPr/>
          </p:nvSpPr>
          <p:spPr>
            <a:xfrm>
              <a:off x="109734" y="736019"/>
              <a:ext cx="9097379" cy="1335202"/>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ru-RU" sz="2400" b="1" i="0" u="none" strike="noStrike" cap="none" dirty="0" smtClean="0">
                  <a:solidFill>
                    <a:srgbClr val="751D84"/>
                  </a:solidFill>
                  <a:latin typeface="Century Gothic"/>
                  <a:ea typeface="Century Gothic"/>
                  <a:cs typeface="Century Gothic"/>
                  <a:sym typeface="Century Gothic"/>
                </a:rPr>
                <a:t>Інноваційні </a:t>
              </a:r>
              <a:r>
                <a:rPr lang="ru-RU" sz="2400" b="1" i="0" u="none" strike="noStrike" cap="none" dirty="0">
                  <a:solidFill>
                    <a:srgbClr val="751D84"/>
                  </a:solidFill>
                  <a:latin typeface="Century Gothic"/>
                  <a:ea typeface="Century Gothic"/>
                  <a:cs typeface="Century Gothic"/>
                  <a:sym typeface="Century Gothic"/>
                </a:rPr>
                <a:t>технології при вивченні </a:t>
              </a:r>
              <a:r>
                <a:rPr lang="ru-RU" sz="2400" b="1" i="0" u="none" strike="noStrike" cap="none" dirty="0" smtClean="0">
                  <a:solidFill>
                    <a:srgbClr val="751D84"/>
                  </a:solidFill>
                  <a:latin typeface="Century Gothic"/>
                  <a:ea typeface="Century Gothic"/>
                  <a:cs typeface="Century Gothic"/>
                  <a:sym typeface="Century Gothic"/>
                </a:rPr>
                <a:t>                             англійської </a:t>
              </a:r>
              <a:r>
                <a:rPr lang="ru-RU" sz="2400" b="1" i="0" u="none" strike="noStrike" cap="none" dirty="0">
                  <a:solidFill>
                    <a:srgbClr val="751D84"/>
                  </a:solidFill>
                  <a:latin typeface="Century Gothic"/>
                  <a:ea typeface="Century Gothic"/>
                  <a:cs typeface="Century Gothic"/>
                  <a:sym typeface="Century Gothic"/>
                </a:rPr>
                <a:t>мови – </a:t>
              </a:r>
              <a:r>
                <a:rPr lang="ru-RU" sz="2400" b="1" dirty="0" smtClean="0">
                  <a:solidFill>
                    <a:srgbClr val="751D84"/>
                  </a:solidFill>
                  <a:latin typeface="Century Gothic"/>
                  <a:ea typeface="Century Gothic"/>
                  <a:cs typeface="Century Gothic"/>
                  <a:sym typeface="Century Gothic"/>
                </a:rPr>
                <a:t>перспективи вивчення іноземної мови</a:t>
              </a:r>
              <a:endParaRPr sz="2400" b="0" i="0" u="none" strike="noStrike" cap="none" dirty="0">
                <a:solidFill>
                  <a:srgbClr val="751D84"/>
                </a:solidFill>
                <a:latin typeface="Century Gothic"/>
                <a:ea typeface="Century Gothic"/>
                <a:cs typeface="Century Gothic"/>
                <a:sym typeface="Century Gothic"/>
              </a:endParaRPr>
            </a:p>
          </p:txBody>
        </p:sp>
      </p:grpSp>
      <p:grpSp>
        <p:nvGrpSpPr>
          <p:cNvPr id="62" name="Google Shape;62;p13"/>
          <p:cNvGrpSpPr/>
          <p:nvPr/>
        </p:nvGrpSpPr>
        <p:grpSpPr>
          <a:xfrm>
            <a:off x="1570621" y="4217437"/>
            <a:ext cx="9156623" cy="1617361"/>
            <a:chOff x="0" y="14730"/>
            <a:chExt cx="9156623" cy="1617361"/>
          </a:xfrm>
        </p:grpSpPr>
        <p:sp>
          <p:nvSpPr>
            <p:cNvPr id="63" name="Google Shape;63;p13"/>
            <p:cNvSpPr/>
            <p:nvPr/>
          </p:nvSpPr>
          <p:spPr>
            <a:xfrm>
              <a:off x="0" y="14730"/>
              <a:ext cx="9144000" cy="517140"/>
            </a:xfrm>
            <a:prstGeom prst="roundRect">
              <a:avLst>
                <a:gd name="adj" fmla="val 16667"/>
              </a:avLst>
            </a:prstGeom>
            <a:solidFill>
              <a:srgbClr val="E6933A"/>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3"/>
            <p:cNvSpPr txBox="1"/>
            <p:nvPr/>
          </p:nvSpPr>
          <p:spPr>
            <a:xfrm>
              <a:off x="25245" y="71318"/>
              <a:ext cx="9093510" cy="466650"/>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rgbClr val="000000"/>
                </a:buClr>
                <a:buSzPts val="1300"/>
                <a:buFont typeface="Arial"/>
                <a:buNone/>
              </a:pPr>
              <a:r>
                <a:rPr lang="ru-RU" sz="1300" b="1" i="0" u="none" strike="noStrike" cap="none" dirty="0">
                  <a:solidFill>
                    <a:schemeClr val="bg1"/>
                  </a:solidFill>
                  <a:latin typeface="Century Gothic"/>
                  <a:ea typeface="Century Gothic"/>
                  <a:cs typeface="Century Gothic"/>
                  <a:sym typeface="Century Gothic"/>
                </a:rPr>
                <a:t>Міністерство освіти і науки України                                                                                                                                                                    Міністерство охорони здоров'я України</a:t>
              </a:r>
              <a:endParaRPr sz="1300" b="1" i="0" u="none" strike="noStrike" cap="none" dirty="0">
                <a:solidFill>
                  <a:schemeClr val="bg1"/>
                </a:solidFill>
                <a:latin typeface="Century Gothic"/>
                <a:ea typeface="Century Gothic"/>
                <a:cs typeface="Century Gothic"/>
                <a:sym typeface="Century Gothic"/>
              </a:endParaRPr>
            </a:p>
          </p:txBody>
        </p:sp>
        <p:sp>
          <p:nvSpPr>
            <p:cNvPr id="65" name="Google Shape;65;p13"/>
            <p:cNvSpPr/>
            <p:nvPr/>
          </p:nvSpPr>
          <p:spPr>
            <a:xfrm>
              <a:off x="0" y="569311"/>
              <a:ext cx="9144000" cy="517140"/>
            </a:xfrm>
            <a:prstGeom prst="roundRect">
              <a:avLst>
                <a:gd name="adj" fmla="val 16667"/>
              </a:avLst>
            </a:prstGeom>
            <a:solidFill>
              <a:srgbClr val="51EC95"/>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3"/>
            <p:cNvSpPr txBox="1"/>
            <p:nvPr/>
          </p:nvSpPr>
          <p:spPr>
            <a:xfrm>
              <a:off x="25245" y="594556"/>
              <a:ext cx="9093510" cy="466650"/>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rgbClr val="000000"/>
                </a:buClr>
                <a:buSzPts val="1300"/>
                <a:buFont typeface="Arial"/>
                <a:buNone/>
              </a:pPr>
              <a:r>
                <a:rPr lang="ru-RU" sz="1300" b="1" i="0" u="none" strike="noStrike" cap="none" dirty="0">
                  <a:solidFill>
                    <a:srgbClr val="7030A0"/>
                  </a:solidFill>
                  <a:latin typeface="Century Gothic"/>
                  <a:ea typeface="Century Gothic"/>
                  <a:cs typeface="Century Gothic"/>
                  <a:sym typeface="Century Gothic"/>
                </a:rPr>
                <a:t>Комунальний заклад Сумської обласної ради                                                                                                                                        «Конотопський фаховий медичний коледж» </a:t>
              </a:r>
              <a:endParaRPr sz="1300" b="1" i="0" u="none" strike="noStrike" cap="none" dirty="0">
                <a:solidFill>
                  <a:srgbClr val="7030A0"/>
                </a:solidFill>
                <a:latin typeface="Century Gothic"/>
                <a:ea typeface="Century Gothic"/>
                <a:cs typeface="Century Gothic"/>
                <a:sym typeface="Century Gothic"/>
              </a:endParaRPr>
            </a:p>
          </p:txBody>
        </p:sp>
        <p:sp>
          <p:nvSpPr>
            <p:cNvPr id="67" name="Google Shape;67;p13"/>
            <p:cNvSpPr/>
            <p:nvPr/>
          </p:nvSpPr>
          <p:spPr>
            <a:xfrm>
              <a:off x="0" y="1114951"/>
              <a:ext cx="9144000" cy="517140"/>
            </a:xfrm>
            <a:prstGeom prst="roundRect">
              <a:avLst>
                <a:gd name="adj" fmla="val 16667"/>
              </a:avLst>
            </a:prstGeom>
            <a:solidFill>
              <a:srgbClr val="996AF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uk-UA" sz="1400" b="0" i="0" u="none" strike="noStrike" cap="none" dirty="0" smtClean="0">
                  <a:solidFill>
                    <a:srgbClr val="000000"/>
                  </a:solidFill>
                  <a:latin typeface="Arial"/>
                  <a:ea typeface="Arial"/>
                  <a:cs typeface="Arial"/>
                  <a:sym typeface="Arial"/>
                </a:rPr>
                <a:t>                                                                                                                                                </a:t>
              </a:r>
              <a:r>
                <a:rPr lang="uk-UA" sz="1400" b="1" i="0" u="none" strike="noStrike" cap="none" dirty="0" smtClean="0">
                  <a:solidFill>
                    <a:schemeClr val="tx1">
                      <a:lumMod val="20000"/>
                      <a:lumOff val="80000"/>
                    </a:schemeClr>
                  </a:solidFill>
                  <a:latin typeface="Arial"/>
                  <a:ea typeface="Arial"/>
                  <a:cs typeface="Arial"/>
                  <a:sym typeface="Arial"/>
                </a:rPr>
                <a:t>Конотоп -  2026</a:t>
              </a:r>
              <a:endParaRPr sz="1400" b="1" i="0" u="none" strike="noStrike" cap="none" dirty="0">
                <a:solidFill>
                  <a:schemeClr val="tx1">
                    <a:lumMod val="20000"/>
                    <a:lumOff val="80000"/>
                  </a:schemeClr>
                </a:solidFill>
                <a:latin typeface="Arial"/>
                <a:ea typeface="Arial"/>
                <a:cs typeface="Arial"/>
                <a:sym typeface="Arial"/>
              </a:endParaRPr>
            </a:p>
          </p:txBody>
        </p:sp>
        <p:sp>
          <p:nvSpPr>
            <p:cNvPr id="68" name="Google Shape;68;p13"/>
            <p:cNvSpPr txBox="1"/>
            <p:nvPr/>
          </p:nvSpPr>
          <p:spPr>
            <a:xfrm>
              <a:off x="63113" y="1061206"/>
              <a:ext cx="9093510" cy="466650"/>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rgbClr val="000000"/>
                </a:buClr>
                <a:buSzPts val="1300"/>
                <a:buFont typeface="Arial"/>
                <a:buNone/>
              </a:pPr>
              <a:r>
                <a:rPr lang="ru-RU" sz="1300" b="0" i="0" u="none" strike="noStrike" cap="none" dirty="0">
                  <a:solidFill>
                    <a:schemeClr val="lt1"/>
                  </a:solidFill>
                  <a:latin typeface="Century Gothic"/>
                  <a:ea typeface="Century Gothic"/>
                  <a:cs typeface="Century Gothic"/>
                  <a:sym typeface="Century Gothic"/>
                </a:rPr>
                <a:t>                                                                                                                                                                                                          </a:t>
              </a:r>
              <a:r>
                <a:rPr lang="ru-RU" sz="1300" b="1" i="0" u="none" strike="noStrike" cap="none" dirty="0">
                  <a:solidFill>
                    <a:schemeClr val="lt1"/>
                  </a:solidFill>
                  <a:latin typeface="Century Gothic"/>
                  <a:ea typeface="Century Gothic"/>
                  <a:cs typeface="Century Gothic"/>
                  <a:sym typeface="Century Gothic"/>
                </a:rPr>
                <a:t>Викладач англійської мови: Костюченко С. М</a:t>
              </a:r>
              <a:r>
                <a:rPr lang="ru-RU" sz="1300" b="1" i="0" u="none" strike="noStrike" cap="none" dirty="0" smtClean="0">
                  <a:solidFill>
                    <a:schemeClr val="lt1"/>
                  </a:solidFill>
                  <a:latin typeface="Century Gothic"/>
                  <a:ea typeface="Century Gothic"/>
                  <a:cs typeface="Century Gothic"/>
                  <a:sym typeface="Century Gothic"/>
                </a:rPr>
                <a:t>.   </a:t>
              </a:r>
              <a:endParaRPr sz="1300" b="1" i="0" u="none" strike="noStrike" cap="none" dirty="0">
                <a:solidFill>
                  <a:schemeClr val="lt1"/>
                </a:solidFill>
                <a:latin typeface="Century Gothic"/>
                <a:ea typeface="Century Gothic"/>
                <a:cs typeface="Century Gothic"/>
                <a:sym typeface="Century Gothic"/>
              </a:endParaRPr>
            </a:p>
          </p:txBody>
        </p:sp>
      </p:grpSp>
      <p:sp>
        <p:nvSpPr>
          <p:cNvPr id="2" name="Rectangle 1"/>
          <p:cNvSpPr/>
          <p:nvPr/>
        </p:nvSpPr>
        <p:spPr>
          <a:xfrm>
            <a:off x="2209799" y="1953088"/>
            <a:ext cx="6464791" cy="954107"/>
          </a:xfrm>
          <a:prstGeom prst="rect">
            <a:avLst/>
          </a:prstGeom>
        </p:spPr>
        <p:txBody>
          <a:bodyPr wrap="square">
            <a:spAutoFit/>
          </a:bodyPr>
          <a:lstStyle/>
          <a:p>
            <a:r>
              <a:rPr lang="ru-RU" sz="2800" b="1" dirty="0">
                <a:solidFill>
                  <a:schemeClr val="bg1"/>
                </a:solidFill>
              </a:rPr>
              <a:t>Підсумки узагальнення </a:t>
            </a:r>
            <a:r>
              <a:rPr lang="ru-RU" sz="2800" b="1" dirty="0" smtClean="0">
                <a:solidFill>
                  <a:schemeClr val="bg1"/>
                </a:solidFill>
              </a:rPr>
              <a:t>досвіду викладання англійської мови</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p:nvPr/>
        </p:nvSpPr>
        <p:spPr>
          <a:xfrm>
            <a:off x="0" y="0"/>
            <a:ext cx="12192000" cy="7540526"/>
          </a:xfrm>
          <a:prstGeom prst="rect">
            <a:avLst/>
          </a:prstGeom>
          <a:solidFill>
            <a:srgbClr val="66FF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900"/>
              <a:buFont typeface="Arial"/>
              <a:buNone/>
            </a:pPr>
            <a:r>
              <a:rPr lang="ru-RU" sz="2900" b="1" i="0" u="none" strike="noStrike" cap="none">
                <a:solidFill>
                  <a:srgbClr val="000000"/>
                </a:solidFill>
                <a:latin typeface="Century Gothic"/>
                <a:ea typeface="Century Gothic"/>
                <a:cs typeface="Century Gothic"/>
                <a:sym typeface="Century Gothic"/>
              </a:rPr>
              <a:t>Глобальна мережа Інтернет</a:t>
            </a:r>
            <a:r>
              <a:rPr lang="ru-RU" sz="2900" b="0" i="0" u="none" strike="noStrike" cap="none">
                <a:solidFill>
                  <a:srgbClr val="000000"/>
                </a:solidFill>
                <a:latin typeface="Century Gothic"/>
                <a:ea typeface="Century Gothic"/>
                <a:cs typeface="Century Gothic"/>
                <a:sym typeface="Century Gothic"/>
              </a:rPr>
              <a:t> створює умови для</a:t>
            </a:r>
            <a:endParaRPr sz="29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900"/>
              <a:buFont typeface="Arial"/>
              <a:buNone/>
            </a:pPr>
            <a:r>
              <a:rPr lang="ru-RU" sz="2900" b="0" i="0" u="none" strike="noStrike" cap="none">
                <a:solidFill>
                  <a:srgbClr val="000000"/>
                </a:solidFill>
                <a:latin typeface="Century Gothic"/>
                <a:ea typeface="Century Gothic"/>
                <a:cs typeface="Century Gothic"/>
                <a:sym typeface="Century Gothic"/>
              </a:rPr>
              <a:t>здобуття будь-якою необхідною студентам та викладачам інформації, що знаходиться в </a:t>
            </a:r>
            <a:r>
              <a:rPr lang="ru-RU" sz="2900" b="1" i="0" u="none" strike="noStrike" cap="none">
                <a:solidFill>
                  <a:srgbClr val="000000"/>
                </a:solidFill>
                <a:latin typeface="Century Gothic"/>
                <a:ea typeface="Century Gothic"/>
                <a:cs typeface="Century Gothic"/>
                <a:sym typeface="Century Gothic"/>
              </a:rPr>
              <a:t>будь-якій точці земної кулі</a:t>
            </a:r>
            <a:r>
              <a:rPr lang="ru-RU" sz="2900" b="0" i="0" u="none" strike="noStrike" cap="none">
                <a:solidFill>
                  <a:srgbClr val="000000"/>
                </a:solidFill>
                <a:latin typeface="Century Gothic"/>
                <a:ea typeface="Century Gothic"/>
                <a:cs typeface="Century Gothic"/>
                <a:sym typeface="Century Gothic"/>
              </a:rPr>
              <a:t>: народознавчий матеріал, новини з життя молоді, статті з газет і журналів та інше. На заняттях англійської мови за допомогою Інтернету можна вирішувати цілий ряд дидактичних завдань: формувати </a:t>
            </a:r>
            <a:r>
              <a:rPr lang="ru-RU" sz="2900" b="1" i="0" u="none" strike="noStrike" cap="none">
                <a:solidFill>
                  <a:srgbClr val="000000"/>
                </a:solidFill>
                <a:latin typeface="Century Gothic"/>
                <a:ea typeface="Century Gothic"/>
                <a:cs typeface="Century Gothic"/>
                <a:sym typeface="Century Gothic"/>
              </a:rPr>
              <a:t>навики і уміння читання</a:t>
            </a:r>
            <a:r>
              <a:rPr lang="ru-RU" sz="2900" b="0" i="0" u="none" strike="noStrike" cap="none">
                <a:solidFill>
                  <a:srgbClr val="000000"/>
                </a:solidFill>
                <a:latin typeface="Century Gothic"/>
                <a:ea typeface="Century Gothic"/>
                <a:cs typeface="Century Gothic"/>
                <a:sym typeface="Century Gothic"/>
              </a:rPr>
              <a:t>, використовуючи матеріали глобальної мережі; формувати у студентах </a:t>
            </a:r>
            <a:r>
              <a:rPr lang="ru-RU" sz="2900" b="1" i="0" u="none" strike="noStrike" cap="none">
                <a:solidFill>
                  <a:srgbClr val="000000"/>
                </a:solidFill>
                <a:latin typeface="Century Gothic"/>
                <a:ea typeface="Century Gothic"/>
                <a:cs typeface="Century Gothic"/>
                <a:sym typeface="Century Gothic"/>
              </a:rPr>
              <a:t>мотивацію до вивчення англійської </a:t>
            </a:r>
            <a:r>
              <a:rPr lang="ru-RU" sz="2900" b="0" i="0" u="none" strike="noStrike" cap="none">
                <a:solidFill>
                  <a:srgbClr val="000000"/>
                </a:solidFill>
                <a:latin typeface="Century Gothic"/>
                <a:ea typeface="Century Gothic"/>
                <a:cs typeface="Century Gothic"/>
                <a:sym typeface="Century Gothic"/>
              </a:rPr>
              <a:t>мови.</a:t>
            </a:r>
            <a:endParaRPr sz="29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900"/>
              <a:buFont typeface="Arial"/>
              <a:buNone/>
            </a:pPr>
            <a:r>
              <a:rPr lang="ru-RU" sz="2900" b="0" i="0" u="none" strike="noStrike" cap="none">
                <a:solidFill>
                  <a:srgbClr val="000000"/>
                </a:solidFill>
                <a:latin typeface="Century Gothic"/>
                <a:ea typeface="Century Gothic"/>
                <a:cs typeface="Century Gothic"/>
                <a:sym typeface="Century Gothic"/>
              </a:rPr>
              <a:t>Базовий набір послуг мережі Інтернет може включати в себе: </a:t>
            </a:r>
            <a:r>
              <a:rPr lang="ru-RU" sz="2900" b="1" i="0" u="none" strike="noStrike" cap="none">
                <a:solidFill>
                  <a:srgbClr val="000000"/>
                </a:solidFill>
                <a:latin typeface="Century Gothic"/>
                <a:ea typeface="Century Gothic"/>
                <a:cs typeface="Century Gothic"/>
                <a:sym typeface="Century Gothic"/>
              </a:rPr>
              <a:t>електронну пошту</a:t>
            </a:r>
            <a:r>
              <a:rPr lang="ru-RU" sz="2900" b="0" i="0" u="none" strike="noStrike" cap="none">
                <a:solidFill>
                  <a:srgbClr val="000000"/>
                </a:solidFill>
                <a:latin typeface="Century Gothic"/>
                <a:ea typeface="Century Gothic"/>
                <a:cs typeface="Century Gothic"/>
                <a:sym typeface="Century Gothic"/>
              </a:rPr>
              <a:t> ; </a:t>
            </a:r>
            <a:r>
              <a:rPr lang="ru-RU" sz="2900" b="1" i="0" u="none" strike="noStrike" cap="none">
                <a:solidFill>
                  <a:srgbClr val="000000"/>
                </a:solidFill>
                <a:latin typeface="Century Gothic"/>
                <a:ea typeface="Century Gothic"/>
                <a:cs typeface="Century Gothic"/>
                <a:sym typeface="Century Gothic"/>
              </a:rPr>
              <a:t>телеконференції </a:t>
            </a:r>
            <a:r>
              <a:rPr lang="ru-RU" sz="2900" b="0" i="0" u="none" strike="noStrike" cap="none">
                <a:solidFill>
                  <a:srgbClr val="000000"/>
                </a:solidFill>
                <a:latin typeface="Century Gothic"/>
                <a:ea typeface="Century Gothic"/>
                <a:cs typeface="Century Gothic"/>
                <a:sym typeface="Century Gothic"/>
              </a:rPr>
              <a:t>;  </a:t>
            </a:r>
            <a:r>
              <a:rPr lang="ru-RU" sz="2900" b="1" i="0" u="none" strike="noStrike" cap="none">
                <a:solidFill>
                  <a:srgbClr val="000000"/>
                </a:solidFill>
                <a:latin typeface="Century Gothic"/>
                <a:ea typeface="Century Gothic"/>
                <a:cs typeface="Century Gothic"/>
                <a:sym typeface="Century Gothic"/>
              </a:rPr>
              <a:t>відеоконференції</a:t>
            </a:r>
            <a:r>
              <a:rPr lang="ru-RU" sz="2900" b="0" i="0" u="none" strike="noStrike" cap="none">
                <a:solidFill>
                  <a:srgbClr val="000000"/>
                </a:solidFill>
                <a:latin typeface="Century Gothic"/>
                <a:ea typeface="Century Gothic"/>
                <a:cs typeface="Century Gothic"/>
                <a:sym typeface="Century Gothic"/>
              </a:rPr>
              <a:t> ; можливість </a:t>
            </a:r>
            <a:r>
              <a:rPr lang="ru-RU" sz="2900" b="1" i="0" u="none" strike="noStrike" cap="none">
                <a:solidFill>
                  <a:srgbClr val="000000"/>
                </a:solidFill>
                <a:latin typeface="Century Gothic"/>
                <a:ea typeface="Century Gothic"/>
                <a:cs typeface="Century Gothic"/>
                <a:sym typeface="Century Gothic"/>
              </a:rPr>
              <a:t>публікації власної інформації</a:t>
            </a:r>
            <a:r>
              <a:rPr lang="ru-RU" sz="2900" b="0" i="0" u="none" strike="noStrike" cap="none">
                <a:solidFill>
                  <a:srgbClr val="000000"/>
                </a:solidFill>
                <a:latin typeface="Century Gothic"/>
                <a:ea typeface="Century Gothic"/>
                <a:cs typeface="Century Gothic"/>
                <a:sym typeface="Century Gothic"/>
              </a:rPr>
              <a:t>, створення </a:t>
            </a:r>
            <a:r>
              <a:rPr lang="ru-RU" sz="2900" b="1" i="0" u="none" strike="noStrike" cap="none">
                <a:solidFill>
                  <a:srgbClr val="000000"/>
                </a:solidFill>
                <a:latin typeface="Century Gothic"/>
                <a:ea typeface="Century Gothic"/>
                <a:cs typeface="Century Gothic"/>
                <a:sym typeface="Century Gothic"/>
              </a:rPr>
              <a:t>власної домашньої сторінки</a:t>
            </a:r>
            <a:r>
              <a:rPr lang="ru-RU" sz="2900" b="0" i="0" u="none" strike="noStrike" cap="none">
                <a:solidFill>
                  <a:srgbClr val="000000"/>
                </a:solidFill>
                <a:latin typeface="Century Gothic"/>
                <a:ea typeface="Century Gothic"/>
                <a:cs typeface="Century Gothic"/>
                <a:sym typeface="Century Gothic"/>
              </a:rPr>
              <a:t> та  розміщення її на Web-сервері; доступ до </a:t>
            </a:r>
            <a:r>
              <a:rPr lang="ru-RU" sz="2900" b="1" i="0" u="none" strike="noStrike" cap="none">
                <a:solidFill>
                  <a:srgbClr val="000000"/>
                </a:solidFill>
                <a:latin typeface="Century Gothic"/>
                <a:ea typeface="Century Gothic"/>
                <a:cs typeface="Century Gothic"/>
                <a:sym typeface="Century Gothic"/>
              </a:rPr>
              <a:t>інформаційних ресурсів</a:t>
            </a:r>
            <a:r>
              <a:rPr lang="ru-RU" sz="2900" b="0" i="0" u="none" strike="noStrike" cap="none">
                <a:solidFill>
                  <a:srgbClr val="000000"/>
                </a:solidFill>
                <a:latin typeface="Century Gothic"/>
                <a:ea typeface="Century Gothic"/>
                <a:cs typeface="Century Gothic"/>
                <a:sym typeface="Century Gothic"/>
              </a:rPr>
              <a:t> ; </a:t>
            </a:r>
            <a:r>
              <a:rPr lang="ru-RU" sz="2900" b="1" i="0" u="none" strike="noStrike" cap="none">
                <a:solidFill>
                  <a:srgbClr val="000000"/>
                </a:solidFill>
                <a:latin typeface="Century Gothic"/>
                <a:ea typeface="Century Gothic"/>
                <a:cs typeface="Century Gothic"/>
                <a:sym typeface="Century Gothic"/>
              </a:rPr>
              <a:t>пошукові системи</a:t>
            </a:r>
            <a:endParaRPr sz="29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900"/>
              <a:buFont typeface="Arial"/>
              <a:buNone/>
            </a:pPr>
            <a:r>
              <a:rPr lang="ru-RU" sz="2900" b="1" i="0" u="none" strike="noStrike" cap="none">
                <a:solidFill>
                  <a:srgbClr val="000000"/>
                </a:solidFill>
                <a:latin typeface="Century Gothic"/>
                <a:ea typeface="Century Gothic"/>
                <a:cs typeface="Century Gothic"/>
                <a:sym typeface="Century Gothic"/>
              </a:rPr>
              <a:t>; </a:t>
            </a:r>
            <a:r>
              <a:rPr lang="ru-RU" sz="2900" b="0" i="0" u="none" strike="noStrike" cap="none">
                <a:solidFill>
                  <a:srgbClr val="000000"/>
                </a:solidFill>
                <a:latin typeface="Century Gothic"/>
                <a:ea typeface="Century Gothic"/>
                <a:cs typeface="Century Gothic"/>
                <a:sym typeface="Century Gothic"/>
              </a:rPr>
              <a:t>безпосередню</a:t>
            </a:r>
            <a:r>
              <a:rPr lang="ru-RU" sz="2900" b="1" i="0" u="none" strike="noStrike" cap="none">
                <a:solidFill>
                  <a:srgbClr val="000000"/>
                </a:solidFill>
                <a:latin typeface="Century Gothic"/>
                <a:ea typeface="Century Gothic"/>
                <a:cs typeface="Century Gothic"/>
                <a:sym typeface="Century Gothic"/>
              </a:rPr>
              <a:t> розмову в мережі .</a:t>
            </a:r>
            <a:endParaRPr sz="29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900"/>
              <a:buFont typeface="Arial"/>
              <a:buNone/>
            </a:pPr>
            <a:r>
              <a:rPr lang="ru-RU" sz="2900" b="0" i="0" u="none" strike="noStrike" cap="none">
                <a:solidFill>
                  <a:schemeClr val="dk1"/>
                </a:solidFill>
                <a:latin typeface="Century Gothic"/>
                <a:ea typeface="Century Gothic"/>
                <a:cs typeface="Century Gothic"/>
                <a:sym typeface="Century Gothic"/>
              </a:rPr>
              <a:t/>
            </a:r>
            <a:br>
              <a:rPr lang="ru-RU" sz="2900" b="0" i="0" u="none" strike="noStrike" cap="none">
                <a:solidFill>
                  <a:schemeClr val="dk1"/>
                </a:solidFill>
                <a:latin typeface="Century Gothic"/>
                <a:ea typeface="Century Gothic"/>
                <a:cs typeface="Century Gothic"/>
                <a:sym typeface="Century Gothic"/>
              </a:rPr>
            </a:br>
            <a:endParaRPr sz="29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p:nvPr/>
        </p:nvSpPr>
        <p:spPr>
          <a:xfrm>
            <a:off x="0" y="0"/>
            <a:ext cx="12192000" cy="6771044"/>
          </a:xfrm>
          <a:prstGeom prst="rect">
            <a:avLst/>
          </a:prstGeom>
          <a:solidFill>
            <a:srgbClr val="F376BF"/>
          </a:solidFill>
          <a:ln w="25400" cap="flat" cmpd="sng">
            <a:solidFill>
              <a:srgbClr val="F376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100"/>
              <a:buFont typeface="Arial"/>
              <a:buNone/>
            </a:pPr>
            <a:r>
              <a:rPr lang="ru-RU" sz="3100" b="0" i="0" u="none" strike="noStrike" cap="none">
                <a:solidFill>
                  <a:srgbClr val="FBD0E9"/>
                </a:solidFill>
                <a:highlight>
                  <a:srgbClr val="660000"/>
                </a:highlight>
                <a:latin typeface="Century Gothic"/>
                <a:ea typeface="Century Gothic"/>
                <a:cs typeface="Century Gothic"/>
                <a:sym typeface="Century Gothic"/>
              </a:rPr>
              <a:t>Створення </a:t>
            </a:r>
            <a:r>
              <a:rPr lang="ru-RU" sz="3100" b="1" i="0" u="none" strike="noStrike" cap="none">
                <a:solidFill>
                  <a:srgbClr val="FBD0E9"/>
                </a:solidFill>
                <a:highlight>
                  <a:srgbClr val="660000"/>
                </a:highlight>
                <a:latin typeface="Century Gothic"/>
                <a:ea typeface="Century Gothic"/>
                <a:cs typeface="Century Gothic"/>
                <a:sym typeface="Century Gothic"/>
              </a:rPr>
              <a:t>штучного іншомовного середовища </a:t>
            </a:r>
            <a:r>
              <a:rPr lang="ru-RU" sz="3100" b="0" i="0" u="none" strike="noStrike" cap="none">
                <a:solidFill>
                  <a:srgbClr val="FBD0E9"/>
                </a:solidFill>
                <a:highlight>
                  <a:srgbClr val="660000"/>
                </a:highlight>
                <a:latin typeface="Century Gothic"/>
                <a:ea typeface="Century Gothic"/>
                <a:cs typeface="Century Gothic"/>
                <a:sym typeface="Century Gothic"/>
              </a:rPr>
              <a:t>в процесі навчання</a:t>
            </a:r>
            <a:endParaRPr sz="3100" b="0" i="0" u="none" strike="noStrike" cap="none">
              <a:solidFill>
                <a:srgbClr val="FBD0E9"/>
              </a:solidFill>
              <a:highlight>
                <a:srgbClr val="660000"/>
              </a:highlight>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100"/>
              <a:buFont typeface="Arial"/>
              <a:buNone/>
            </a:pPr>
            <a:r>
              <a:rPr lang="ru-RU" sz="3100" b="0" i="0" u="none" strike="noStrike" cap="none">
                <a:solidFill>
                  <a:srgbClr val="FBD0E9"/>
                </a:solidFill>
                <a:highlight>
                  <a:srgbClr val="660000"/>
                </a:highlight>
                <a:latin typeface="Century Gothic"/>
                <a:ea typeface="Century Gothic"/>
                <a:cs typeface="Century Gothic"/>
                <a:sym typeface="Century Gothic"/>
              </a:rPr>
              <a:t>англійської  мови - один з важливих проблемних питань сучасної методики. З  ним у першу чергу пов'язана реалізація масового навчання двом з </a:t>
            </a:r>
            <a:r>
              <a:rPr lang="ru-RU" sz="3100" b="1" i="0" u="none" strike="noStrike" cap="none">
                <a:solidFill>
                  <a:srgbClr val="FBD0E9"/>
                </a:solidFill>
                <a:highlight>
                  <a:srgbClr val="660000"/>
                </a:highlight>
                <a:latin typeface="Century Gothic"/>
                <a:ea typeface="Century Gothic"/>
                <a:cs typeface="Century Gothic"/>
                <a:sym typeface="Century Gothic"/>
              </a:rPr>
              <a:t>чотирьох основних видів мовленнєвої діяльності.</a:t>
            </a:r>
            <a:r>
              <a:rPr lang="ru-RU" sz="3100" b="0" i="0" u="none" strike="noStrike" cap="none">
                <a:solidFill>
                  <a:srgbClr val="FBD0E9"/>
                </a:solidFill>
                <a:highlight>
                  <a:srgbClr val="660000"/>
                </a:highlight>
                <a:latin typeface="Century Gothic"/>
                <a:ea typeface="Century Gothic"/>
                <a:cs typeface="Century Gothic"/>
                <a:sym typeface="Century Gothic"/>
              </a:rPr>
              <a:t>Для досягнення цієї мети використовуються технічні засоби навчання. Таким чином, навчання англійській мові буде ефективним саме завдяки  комплексному застосуванню засобів </a:t>
            </a:r>
            <a:r>
              <a:rPr lang="ru-RU" sz="3100" b="1" i="0" u="none" strike="noStrike" cap="none">
                <a:solidFill>
                  <a:srgbClr val="FBD0E9"/>
                </a:solidFill>
                <a:highlight>
                  <a:srgbClr val="660000"/>
                </a:highlight>
                <a:latin typeface="Century Gothic"/>
                <a:ea typeface="Century Gothic"/>
                <a:cs typeface="Century Gothic"/>
                <a:sym typeface="Century Gothic"/>
              </a:rPr>
              <a:t>новітніх інноваційних технологій </a:t>
            </a:r>
            <a:r>
              <a:rPr lang="ru-RU" sz="3100" b="0" i="0" u="none" strike="noStrike" cap="none">
                <a:solidFill>
                  <a:srgbClr val="FBD0E9"/>
                </a:solidFill>
                <a:highlight>
                  <a:srgbClr val="660000"/>
                </a:highlight>
                <a:latin typeface="Century Gothic"/>
                <a:ea typeface="Century Gothic"/>
                <a:cs typeface="Century Gothic"/>
                <a:sym typeface="Century Gothic"/>
              </a:rPr>
              <a:t>та застосовуванню </a:t>
            </a:r>
            <a:r>
              <a:rPr lang="ru-RU" sz="3100" b="1" i="0" u="none" strike="noStrike" cap="none">
                <a:solidFill>
                  <a:srgbClr val="FBD0E9"/>
                </a:solidFill>
                <a:highlight>
                  <a:srgbClr val="660000"/>
                </a:highlight>
                <a:latin typeface="Century Gothic"/>
                <a:ea typeface="Century Gothic"/>
                <a:cs typeface="Century Gothic"/>
                <a:sym typeface="Century Gothic"/>
              </a:rPr>
              <a:t>гуманістичного підходу</a:t>
            </a:r>
            <a:r>
              <a:rPr lang="ru-RU" sz="3100" b="0" i="0" u="none" strike="noStrike" cap="none">
                <a:solidFill>
                  <a:srgbClr val="FBD0E9"/>
                </a:solidFill>
                <a:highlight>
                  <a:srgbClr val="660000"/>
                </a:highlight>
                <a:latin typeface="Century Gothic"/>
                <a:ea typeface="Century Gothic"/>
                <a:cs typeface="Century Gothic"/>
                <a:sym typeface="Century Gothic"/>
              </a:rPr>
              <a:t> до навчання, та усвідомлення   необхідності відмовитися від авторитарного методу викладання.</a:t>
            </a:r>
            <a:r>
              <a:rPr lang="ru-RU" sz="3100" b="0" i="0" u="none" strike="noStrike" cap="none">
                <a:solidFill>
                  <a:srgbClr val="EE52A4"/>
                </a:solidFill>
                <a:highlight>
                  <a:srgbClr val="660000"/>
                </a:highlight>
                <a:latin typeface="Century Gothic"/>
                <a:ea typeface="Century Gothic"/>
                <a:cs typeface="Century Gothic"/>
                <a:sym typeface="Century Gothic"/>
              </a:rPr>
              <a:t>  </a:t>
            </a:r>
            <a:r>
              <a:rPr lang="ru-RU" sz="3100" b="0" i="0" u="none" strike="noStrike" cap="none">
                <a:solidFill>
                  <a:srgbClr val="C2A4F7"/>
                </a:solidFill>
                <a:highlight>
                  <a:srgbClr val="660000"/>
                </a:highlight>
                <a:latin typeface="Century Gothic"/>
                <a:ea typeface="Century Gothic"/>
                <a:cs typeface="Century Gothic"/>
                <a:sym typeface="Century Gothic"/>
              </a:rPr>
              <a:t>                    </a:t>
            </a:r>
            <a:endParaRPr sz="3100" b="0" i="0" u="none" strike="noStrike" cap="none">
              <a:solidFill>
                <a:srgbClr val="C2A4F7"/>
              </a:solidFill>
              <a:highlight>
                <a:srgbClr val="660000"/>
              </a:highlight>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100"/>
              <a:buFont typeface="Arial"/>
              <a:buNone/>
            </a:pPr>
            <a:r>
              <a:rPr lang="ru-RU" sz="3100" b="0" i="0" u="none" strike="noStrike" cap="none">
                <a:solidFill>
                  <a:schemeClr val="dk1"/>
                </a:solidFill>
                <a:highlight>
                  <a:srgbClr val="660000"/>
                </a:highlight>
                <a:latin typeface="Century Gothic"/>
                <a:ea typeface="Century Gothic"/>
                <a:cs typeface="Century Gothic"/>
                <a:sym typeface="Century Gothic"/>
              </a:rPr>
              <a:t/>
            </a:r>
            <a:br>
              <a:rPr lang="ru-RU" sz="3100" b="0" i="0" u="none" strike="noStrike" cap="none">
                <a:solidFill>
                  <a:schemeClr val="dk1"/>
                </a:solidFill>
                <a:highlight>
                  <a:srgbClr val="660000"/>
                </a:highlight>
                <a:latin typeface="Century Gothic"/>
                <a:ea typeface="Century Gothic"/>
                <a:cs typeface="Century Gothic"/>
                <a:sym typeface="Century Gothic"/>
              </a:rPr>
            </a:br>
            <a:endParaRPr sz="3100" b="0" i="0" u="none" strike="noStrike" cap="none">
              <a:solidFill>
                <a:schemeClr val="dk1"/>
              </a:solidFill>
              <a:highlight>
                <a:srgbClr val="660000"/>
              </a:highlight>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p:nvPr/>
        </p:nvSpPr>
        <p:spPr>
          <a:xfrm>
            <a:off x="160866" y="59267"/>
            <a:ext cx="12031133" cy="7894428"/>
          </a:xfrm>
          <a:prstGeom prst="rect">
            <a:avLst/>
          </a:prstGeom>
          <a:solidFill>
            <a:srgbClr val="D6C3F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ru-RU" sz="2300" b="1" i="0" u="none" strike="noStrike" cap="none">
                <a:solidFill>
                  <a:srgbClr val="000000"/>
                </a:solidFill>
                <a:latin typeface="Century Gothic"/>
                <a:ea typeface="Century Gothic"/>
                <a:cs typeface="Century Gothic"/>
                <a:sym typeface="Century Gothic"/>
              </a:rPr>
              <a:t>Перелік дидактичного матеріалу, який мені доводиться  використовувати на заняттях англійської мови  з  метою   здобуття і поглиблення навичок читання,монологічного говоріння , діалогічного говоріння, сприйняття на слух ( аудіювання), письмові навички, поточний і рубіжний контроль засвоєння нового матеріалу за програмною лексичною і граматичною тематикою.     </a:t>
            </a:r>
            <a:r>
              <a:rPr lang="ru-RU" sz="2300" b="0" i="0" u="none" strike="noStrike" cap="none">
                <a:solidFill>
                  <a:srgbClr val="000000"/>
                </a:solidFill>
                <a:latin typeface="Century Gothic"/>
                <a:ea typeface="Century Gothic"/>
                <a:cs typeface="Century Gothic"/>
                <a:sym typeface="Century Gothic"/>
              </a:rPr>
              <a:t>                                                 </a:t>
            </a:r>
            <a:endParaRPr sz="23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300"/>
              <a:buFont typeface="Arial"/>
              <a:buNone/>
            </a:pPr>
            <a:r>
              <a:rPr lang="ru-RU" sz="2300" b="1" i="1" u="none" strike="noStrike" cap="none">
                <a:solidFill>
                  <a:srgbClr val="000000"/>
                </a:solidFill>
                <a:latin typeface="Century Gothic"/>
                <a:ea typeface="Century Gothic"/>
                <a:cs typeface="Century Gothic"/>
                <a:sym typeface="Century Gothic"/>
              </a:rPr>
              <a:t>Загально-освітній етап вивчення англійської мови ,10-11 класи загально-освітньої школи</a:t>
            </a:r>
            <a:r>
              <a:rPr lang="ru-RU" sz="2300" b="0" i="0" u="none" strike="noStrike" cap="none">
                <a:solidFill>
                  <a:srgbClr val="000000"/>
                </a:solidFill>
                <a:latin typeface="Century Gothic"/>
                <a:ea typeface="Century Gothic"/>
                <a:cs typeface="Century Gothic"/>
                <a:sym typeface="Century Gothic"/>
              </a:rPr>
              <a:t> :</a:t>
            </a:r>
            <a:endParaRPr sz="23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300"/>
              <a:buFont typeface="Arial"/>
              <a:buNone/>
            </a:pPr>
            <a:r>
              <a:rPr lang="ru-RU" sz="2300" b="0" i="0" u="none" strike="noStrike" cap="none">
                <a:solidFill>
                  <a:srgbClr val="000000"/>
                </a:solidFill>
                <a:latin typeface="Century Gothic"/>
                <a:ea typeface="Century Gothic"/>
                <a:cs typeface="Century Gothic"/>
                <a:sym typeface="Century Gothic"/>
              </a:rPr>
              <a:t>1)Карп’юк О. Англійська мова: Підручник для 10 класу. - Х.: Ранок, 2019. - 287 с.</a:t>
            </a:r>
            <a:endParaRPr sz="23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300"/>
              <a:buFont typeface="Arial"/>
              <a:buNone/>
            </a:pPr>
            <a:r>
              <a:rPr lang="ru-RU" sz="2300" b="0" i="0" u="none" strike="noStrike" cap="none">
                <a:solidFill>
                  <a:srgbClr val="000000"/>
                </a:solidFill>
                <a:latin typeface="Century Gothic"/>
                <a:ea typeface="Century Gothic"/>
                <a:cs typeface="Century Gothic"/>
                <a:sym typeface="Century Gothic"/>
              </a:rPr>
              <a:t>2)Карп’юк О. Англійська мова: Підручник для 11 класу. - Х.: Ранок, 2019. - 210 с.</a:t>
            </a:r>
            <a:endParaRPr sz="23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r>
              <a:rPr lang="ru-RU" sz="2300" b="0" i="0" u="none" strike="noStrike" cap="none">
                <a:solidFill>
                  <a:srgbClr val="000000"/>
                </a:solidFill>
                <a:latin typeface="Century Gothic"/>
                <a:ea typeface="Century Gothic"/>
                <a:cs typeface="Century Gothic"/>
                <a:sym typeface="Century Gothic"/>
              </a:rPr>
              <a:t>3)Верба Г .В., Верба Л.Г. «Довідник з граматики англійської мови»; К., «Освіта», </a:t>
            </a:r>
            <a:r>
              <a:rPr lang="ru-RU" sz="2000" b="0" i="0" u="none" strike="noStrike" cap="none">
                <a:solidFill>
                  <a:srgbClr val="000000"/>
                </a:solidFill>
                <a:latin typeface="Arial"/>
                <a:ea typeface="Arial"/>
                <a:cs typeface="Arial"/>
                <a:sym typeface="Arial"/>
              </a:rPr>
              <a:t>2024</a:t>
            </a:r>
            <a:endParaRPr/>
          </a:p>
          <a:p>
            <a:pPr marL="0" marR="0" lvl="0" indent="0" algn="l" rtl="0">
              <a:lnSpc>
                <a:spcPct val="100000"/>
              </a:lnSpc>
              <a:spcBef>
                <a:spcPts val="0"/>
              </a:spcBef>
              <a:spcAft>
                <a:spcPts val="0"/>
              </a:spcAft>
              <a:buClr>
                <a:srgbClr val="000000"/>
              </a:buClr>
              <a:buSzPts val="2300"/>
              <a:buFont typeface="Arial"/>
              <a:buNone/>
            </a:pPr>
            <a:r>
              <a:rPr lang="ru-RU" sz="2300" b="0" i="0" u="none" strike="noStrike" cap="none">
                <a:solidFill>
                  <a:srgbClr val="000000"/>
                </a:solidFill>
                <a:latin typeface="Century Gothic"/>
                <a:ea typeface="Century Gothic"/>
                <a:cs typeface="Century Gothic"/>
                <a:sym typeface="Century Gothic"/>
              </a:rPr>
              <a:t>.                                                                                                                                                   4)Валігура О. Давиденко Л. 121 усна тема з англійської мови -Тернопіль: Підручники і посібники, 2003</a:t>
            </a:r>
            <a:endParaRPr sz="23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300"/>
              <a:buFont typeface="Arial"/>
              <a:buNone/>
            </a:pPr>
            <a:r>
              <a:rPr lang="ru-RU" sz="2300" b="0" i="0" u="none" strike="noStrike" cap="none">
                <a:solidFill>
                  <a:srgbClr val="000000"/>
                </a:solidFill>
                <a:latin typeface="Century Gothic"/>
                <a:ea typeface="Century Gothic"/>
                <a:cs typeface="Century Gothic"/>
                <a:sym typeface="Century Gothic"/>
              </a:rPr>
              <a:t> 5)Антонюк Н. М., Краснолуцький К.К. Англомовні країни та Україна. Теми для розвитку мовлення та підготовки до тестів та міжнародних іспитів.  -Вінниця. Нова книга, 2001</a:t>
            </a:r>
            <a:endParaRPr sz="23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300"/>
              <a:buFont typeface="Arial"/>
              <a:buNone/>
            </a:pPr>
            <a:r>
              <a:rPr lang="ru-RU" sz="2300" b="0" i="0" u="none" strike="noStrike" cap="none">
                <a:solidFill>
                  <a:srgbClr val="000000"/>
                </a:solidFill>
                <a:latin typeface="Century Gothic"/>
                <a:ea typeface="Century Gothic"/>
                <a:cs typeface="Century Gothic"/>
                <a:sym typeface="Century Gothic"/>
              </a:rPr>
              <a:t> 6)Олійник Т. Англо-український словник власних назв та імен .-Тернопіль: Підручник і посібники,2010.</a:t>
            </a:r>
            <a:endParaRPr sz="23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300"/>
              <a:buFont typeface="Arial"/>
              <a:buNone/>
            </a:pPr>
            <a:r>
              <a:rPr lang="ru-RU" sz="2300" b="0" i="0" u="none" strike="noStrike" cap="none">
                <a:solidFill>
                  <a:srgbClr val="000000"/>
                </a:solidFill>
                <a:latin typeface="Century Gothic"/>
                <a:ea typeface="Century Gothic"/>
                <a:cs typeface="Century Gothic"/>
                <a:sym typeface="Century Gothic"/>
              </a:rPr>
              <a:t>   </a:t>
            </a:r>
            <a:r>
              <a:rPr lang="ru-RU" sz="2300" b="0" i="0" u="none" strike="noStrike" cap="none">
                <a:solidFill>
                  <a:schemeClr val="dk1"/>
                </a:solidFill>
                <a:latin typeface="Century Gothic"/>
                <a:ea typeface="Century Gothic"/>
                <a:cs typeface="Century Gothic"/>
                <a:sym typeface="Century Gothic"/>
              </a:rPr>
              <a:t/>
            </a:r>
            <a:br>
              <a:rPr lang="ru-RU" sz="2300" b="0" i="0" u="none" strike="noStrike" cap="none">
                <a:solidFill>
                  <a:schemeClr val="dk1"/>
                </a:solidFill>
                <a:latin typeface="Century Gothic"/>
                <a:ea typeface="Century Gothic"/>
                <a:cs typeface="Century Gothic"/>
                <a:sym typeface="Century Gothic"/>
              </a:rPr>
            </a:br>
            <a:endParaRPr sz="23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p:nvPr/>
        </p:nvSpPr>
        <p:spPr>
          <a:xfrm>
            <a:off x="0" y="0"/>
            <a:ext cx="12192000" cy="8217634"/>
          </a:xfrm>
          <a:prstGeom prst="rect">
            <a:avLst/>
          </a:prstGeom>
          <a:gradFill>
            <a:gsLst>
              <a:gs pos="0">
                <a:srgbClr val="00B258"/>
              </a:gs>
              <a:gs pos="100000">
                <a:srgbClr val="98F6B4"/>
              </a:gs>
            </a:gsLst>
            <a:lin ang="16200000" scaled="0"/>
          </a:gradFill>
          <a:ln w="9525" cap="flat" cmpd="sng">
            <a:solidFill>
              <a:srgbClr val="0A9C55"/>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ru-RU" sz="1800" b="0" i="0" u="none" strike="noStrike" cap="none">
                <a:solidFill>
                  <a:srgbClr val="002060"/>
                </a:solidFill>
                <a:latin typeface="Times New Roman"/>
                <a:ea typeface="Times New Roman"/>
                <a:cs typeface="Times New Roman"/>
                <a:sym typeface="Times New Roman"/>
              </a:rPr>
              <a:t>  </a:t>
            </a:r>
            <a:r>
              <a:rPr lang="ru-RU" sz="2200" b="0" i="0" u="none" strike="noStrike" cap="none">
                <a:solidFill>
                  <a:srgbClr val="002060"/>
                </a:solidFill>
                <a:highlight>
                  <a:srgbClr val="B6D7A8"/>
                </a:highlight>
                <a:latin typeface="Century Gothic"/>
                <a:ea typeface="Century Gothic"/>
                <a:cs typeface="Century Gothic"/>
                <a:sym typeface="Century Gothic"/>
              </a:rPr>
              <a:t>7)Англо-український словник освітньої лексики. Вергун Л.-Тернопіль:Підручник і посібники, 2010.                                                                                                                                                                                                8)Гужва T.  «Англійські розмовні теми». К., 2000.</a:t>
            </a:r>
            <a:endParaRPr sz="2200" b="0" i="0" u="none" strike="noStrike" cap="none">
              <a:solidFill>
                <a:srgbClr val="002060"/>
              </a:solidFill>
              <a:highlight>
                <a:srgbClr val="B6D7A8"/>
              </a:highlight>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ru-RU" sz="2200" b="0" i="0" u="none" strike="noStrike" cap="none">
                <a:solidFill>
                  <a:srgbClr val="002060"/>
                </a:solidFill>
                <a:highlight>
                  <a:srgbClr val="B6D7A8"/>
                </a:highlight>
                <a:latin typeface="Century Gothic"/>
                <a:ea typeface="Century Gothic"/>
                <a:cs typeface="Century Gothic"/>
                <a:sym typeface="Century Gothic"/>
              </a:rPr>
              <a:t>9) V. Lichkevich, Goanna Fomina. «The word we live іn».Тернопіль, «Підручники і посібники» 2003.                                                                                                           </a:t>
            </a:r>
            <a:endParaRPr sz="2200" b="0" i="0" u="none" strike="noStrike" cap="none">
              <a:solidFill>
                <a:srgbClr val="002060"/>
              </a:solidFill>
              <a:highlight>
                <a:srgbClr val="B6D7A8"/>
              </a:highlight>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ru-RU" sz="2200" b="0" i="0" u="none" strike="noStrike" cap="none">
                <a:solidFill>
                  <a:srgbClr val="002060"/>
                </a:solidFill>
                <a:highlight>
                  <a:srgbClr val="B6D7A8"/>
                </a:highlight>
                <a:latin typeface="Century Gothic"/>
                <a:ea typeface="Century Gothic"/>
                <a:cs typeface="Century Gothic"/>
                <a:sym typeface="Century Gothic"/>
              </a:rPr>
              <a:t> 10) Довідник учителя англійської мови в запитаннях та відповідях / Авт.-упорядн. О.С. Любченко. – Х.: Веста: Видавництво „ Ранок”, 2006. – 608с.</a:t>
            </a:r>
            <a:endParaRPr sz="2200" b="0" i="0" u="none" strike="noStrike" cap="none">
              <a:solidFill>
                <a:srgbClr val="002060"/>
              </a:solidFill>
              <a:highlight>
                <a:srgbClr val="B6D7A8"/>
              </a:highlight>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ru-RU" sz="2200" b="0" i="0" u="none" strike="noStrike" cap="none">
                <a:solidFill>
                  <a:srgbClr val="002060"/>
                </a:solidFill>
                <a:highlight>
                  <a:srgbClr val="B6D7A8"/>
                </a:highlight>
                <a:latin typeface="Century Gothic"/>
                <a:ea typeface="Century Gothic"/>
                <a:cs typeface="Century Gothic"/>
                <a:sym typeface="Century Gothic"/>
              </a:rPr>
              <a:t>11) Методика викладання іноземних мов у середніх навчальних закладах: Підручник. Вид. 2-е випр. і переробл. / Кол. Авторів під керівн.С. Ю. Ніколаєвої. – К.: Ленвіт, 2002. – 328с.</a:t>
            </a:r>
            <a:endParaRPr sz="2200" b="0" i="0" u="none" strike="noStrike" cap="none">
              <a:solidFill>
                <a:srgbClr val="002060"/>
              </a:solidFill>
              <a:highlight>
                <a:srgbClr val="B6D7A8"/>
              </a:highlight>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ru-RU" sz="2200" b="0" i="0" u="none" strike="noStrike" cap="none">
                <a:solidFill>
                  <a:srgbClr val="002060"/>
                </a:solidFill>
                <a:highlight>
                  <a:srgbClr val="B6D7A8"/>
                </a:highlight>
                <a:latin typeface="Century Gothic"/>
                <a:ea typeface="Century Gothic"/>
                <a:cs typeface="Century Gothic"/>
                <a:sym typeface="Century Gothic"/>
              </a:rPr>
              <a:t>12) Методика викладання іноземних мов у середніх навчальних закладах у структурно-логічних схемах і таблицях: Навчальний посібник. Колектив авторів під керів. С.Ю. Ніколаєвої. – К.: Ленвіт, 2004. – 208с.</a:t>
            </a:r>
            <a:endParaRPr sz="2200" b="0" i="0" u="none" strike="noStrike" cap="none">
              <a:solidFill>
                <a:srgbClr val="002060"/>
              </a:solidFill>
              <a:highlight>
                <a:srgbClr val="B6D7A8"/>
              </a:highlight>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ru-RU" sz="2200" b="0" i="0" u="none" strike="noStrike" cap="none">
                <a:solidFill>
                  <a:srgbClr val="002060"/>
                </a:solidFill>
                <a:highlight>
                  <a:srgbClr val="B6D7A8"/>
                </a:highlight>
                <a:latin typeface="Century Gothic"/>
                <a:ea typeface="Century Gothic"/>
                <a:cs typeface="Century Gothic"/>
                <a:sym typeface="Century Gothic"/>
              </a:rPr>
              <a:t>13) Переклад англійської наукової і технічної літератури: Посібник-довідник. Карабан В.І. – Вінниця: Нова книга, 2001. – 272с. – Ч.1., 304с. – Ч.2.                                                                                                                                                                                    14)Ярцева Г.В., Фіщенко О. П. Англійська мова. 200 усних тем з перекладом для учнів 5-11 класів та абітурієнтів. Харків: Ранок, 2001.                                                                                                                               15) Міштал, Маріуш. Тематичні тести з англійської мови: [Посібник]/ М. Міштал. - К.: Знання, 2002. - 352 с.</a:t>
            </a:r>
            <a:endParaRPr sz="2200" b="0" i="0" u="none" strike="noStrike" cap="none">
              <a:solidFill>
                <a:srgbClr val="002060"/>
              </a:solidFill>
              <a:highlight>
                <a:srgbClr val="B6D7A8"/>
              </a:highlight>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ru-RU" sz="2200" b="0" i="0" u="none" strike="noStrike" cap="none">
                <a:solidFill>
                  <a:schemeClr val="dk1"/>
                </a:solidFill>
                <a:highlight>
                  <a:srgbClr val="B6D7A8"/>
                </a:highlight>
                <a:latin typeface="Century Gothic"/>
                <a:ea typeface="Century Gothic"/>
                <a:cs typeface="Century Gothic"/>
                <a:sym typeface="Century Gothic"/>
              </a:rPr>
              <a:t/>
            </a:r>
            <a:br>
              <a:rPr lang="ru-RU" sz="2200" b="0" i="0" u="none" strike="noStrike" cap="none">
                <a:solidFill>
                  <a:schemeClr val="dk1"/>
                </a:solidFill>
                <a:highlight>
                  <a:srgbClr val="B6D7A8"/>
                </a:highlight>
                <a:latin typeface="Century Gothic"/>
                <a:ea typeface="Century Gothic"/>
                <a:cs typeface="Century Gothic"/>
                <a:sym typeface="Century Gothic"/>
              </a:rPr>
            </a:br>
            <a:endParaRPr sz="2200" b="0" i="0" u="none" strike="noStrike" cap="none">
              <a:solidFill>
                <a:schemeClr val="dk1"/>
              </a:solidFill>
              <a:highlight>
                <a:srgbClr val="B6D7A8"/>
              </a:highlight>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p:nvPr/>
        </p:nvSpPr>
        <p:spPr>
          <a:xfrm>
            <a:off x="-67734" y="0"/>
            <a:ext cx="12191999" cy="6740266"/>
          </a:xfrm>
          <a:prstGeom prst="rect">
            <a:avLst/>
          </a:prstGeom>
          <a:solidFill>
            <a:srgbClr val="F6D3A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ru-RU" sz="2000" b="1" i="0" u="none" strike="noStrike" cap="none">
                <a:solidFill>
                  <a:srgbClr val="000000"/>
                </a:solidFill>
                <a:latin typeface="Century Gothic"/>
                <a:ea typeface="Century Gothic"/>
                <a:cs typeface="Century Gothic"/>
                <a:sym typeface="Century Gothic"/>
              </a:rPr>
              <a:t>Фаховий етап вивчення етап англійської мови ,медсестринство, медсестринська справа, лікувальна справа</a:t>
            </a:r>
            <a:r>
              <a:rPr lang="ru-RU" sz="2000" b="0" i="0" u="none" strike="noStrike" cap="none">
                <a:solidFill>
                  <a:srgbClr val="000000"/>
                </a:solidFill>
                <a:latin typeface="Century Gothic"/>
                <a:ea typeface="Century Gothic"/>
                <a:cs typeface="Century Gothic"/>
                <a:sym typeface="Century Gothic"/>
              </a:rPr>
              <a:t> :                                                                                                         </a:t>
            </a:r>
            <a:endParaRPr sz="20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ru-RU" sz="2000" b="0" i="0" u="none" strike="noStrike" cap="none">
                <a:solidFill>
                  <a:srgbClr val="000000"/>
                </a:solidFill>
                <a:latin typeface="Century Gothic"/>
                <a:ea typeface="Century Gothic"/>
                <a:cs typeface="Century Gothic"/>
                <a:sym typeface="Century Gothic"/>
              </a:rPr>
              <a:t>1)Саблук А.Г., Левандовська Л.В. Англійська мова для студентів медиків. – Київ: ВСВ « Медицина», 2018.                     </a:t>
            </a:r>
            <a:endParaRPr sz="20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ru-RU" sz="2000" b="0" i="0" u="none" strike="noStrike" cap="none">
                <a:solidFill>
                  <a:srgbClr val="000000"/>
                </a:solidFill>
                <a:latin typeface="Century Gothic"/>
                <a:ea typeface="Century Gothic"/>
                <a:cs typeface="Century Gothic"/>
                <a:sym typeface="Century Gothic"/>
              </a:rPr>
              <a:t> 2)А.В.Янков, «Англійська мова для студентів медиків».К., «Вища школа»,2017.                                                                             </a:t>
            </a:r>
            <a:endParaRPr sz="20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ru-RU" sz="2000" b="0" i="0" u="none" strike="noStrike" cap="none">
                <a:solidFill>
                  <a:srgbClr val="000000"/>
                </a:solidFill>
                <a:latin typeface="Century Gothic"/>
                <a:ea typeface="Century Gothic"/>
                <a:cs typeface="Century Gothic"/>
                <a:sym typeface="Century Gothic"/>
              </a:rPr>
              <a:t> 3)David Austin, Tim Crosfield. «English for nurses». К., «Медицина», 2009.                                                                             </a:t>
            </a:r>
            <a:endParaRPr sz="20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ru-RU" sz="2000" b="0" i="0" u="none" strike="noStrike" cap="none">
                <a:solidFill>
                  <a:srgbClr val="000000"/>
                </a:solidFill>
                <a:latin typeface="Century Gothic"/>
                <a:ea typeface="Century Gothic"/>
                <a:cs typeface="Century Gothic"/>
                <a:sym typeface="Century Gothic"/>
              </a:rPr>
              <a:t> 4)R.N. Lotovskaya, S.H. Senin. «English for medical students». K., «Вища школа\\\5) А.М. Maslova, Z.I. Winestein, L.S. Plebeyskaya. «Essential English for Medical Students». M., «Высшая школа», 1983.                                                                                                                                                                                    6)Пєтухов О.В., Кравченко О.П. Тексти з книги для читання англійською мовою з теорії та практики медсестринства. – Черкаси: ТОВ «Інтеграл-Техноімпекс», 2007.                                     </a:t>
            </a:r>
            <a:endParaRPr sz="20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ru-RU" sz="2000" b="0" i="0" u="none" strike="noStrike" cap="none">
                <a:solidFill>
                  <a:srgbClr val="000000"/>
                </a:solidFill>
                <a:latin typeface="Century Gothic"/>
                <a:ea typeface="Century Gothic"/>
                <a:cs typeface="Century Gothic"/>
                <a:sym typeface="Century Gothic"/>
              </a:rPr>
              <a:t>  7) Захарчук. Англійська мова для медсестер. –К.: Медицина, 2007.                                                                                                                                                                                    8) Мухина В.В. Англійська мова для медучилищ –М.: Вища школа, 2003.                                                                                                                                                                                    9)Козирьова Л.Г. Англійська мова для медичних коледжів та училищ. – Фенікс, 2003.                                                       </a:t>
            </a:r>
            <a:endParaRPr sz="20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ru-RU" sz="2000" b="0" i="0" u="none" strike="noStrike" cap="none">
                <a:solidFill>
                  <a:srgbClr val="000000"/>
                </a:solidFill>
                <a:latin typeface="Century Gothic"/>
                <a:ea typeface="Century Gothic"/>
                <a:cs typeface="Century Gothic"/>
                <a:sym typeface="Century Gothic"/>
              </a:rPr>
              <a:t> 10)Загальна лікарська підготовка. Збірник завдань для підготовки до тестового екзамену з природно-наукових дисциплін. За реакцією Москаленка В.Ф. – Київ, Медицина, 2004.                                                                                                      </a:t>
            </a:r>
            <a:endParaRPr sz="20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ru-RU" sz="2000" b="0" i="0" u="none" strike="noStrike" cap="none">
                <a:solidFill>
                  <a:schemeClr val="dk1"/>
                </a:solidFill>
                <a:latin typeface="Century Gothic"/>
                <a:ea typeface="Century Gothic"/>
                <a:cs typeface="Century Gothic"/>
                <a:sym typeface="Century Gothic"/>
              </a:rPr>
              <a:t/>
            </a:r>
            <a:br>
              <a:rPr lang="ru-RU" sz="2000" b="0" i="0" u="none" strike="noStrike" cap="none">
                <a:solidFill>
                  <a:schemeClr val="dk1"/>
                </a:solidFill>
                <a:latin typeface="Century Gothic"/>
                <a:ea typeface="Century Gothic"/>
                <a:cs typeface="Century Gothic"/>
                <a:sym typeface="Century Gothic"/>
              </a:rPr>
            </a:br>
            <a:endParaRPr sz="20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6"/>
          <p:cNvSpPr/>
          <p:nvPr/>
        </p:nvSpPr>
        <p:spPr>
          <a:xfrm>
            <a:off x="-26894" y="0"/>
            <a:ext cx="12192000" cy="6894155"/>
          </a:xfrm>
          <a:prstGeom prst="rect">
            <a:avLst/>
          </a:prstGeom>
          <a:gradFill>
            <a:gsLst>
              <a:gs pos="0">
                <a:srgbClr val="9EF0B6"/>
              </a:gs>
              <a:gs pos="35000">
                <a:srgbClr val="BDF2CC"/>
              </a:gs>
              <a:gs pos="100000">
                <a:srgbClr val="E5FAEC"/>
              </a:gs>
            </a:gsLst>
            <a:lin ang="16200000" scaled="0"/>
          </a:gradFill>
          <a:ln w="9525" cap="flat" cmpd="sng">
            <a:solidFill>
              <a:srgbClr val="0A9C5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ru-RU" sz="2700" b="0" i="0" u="none" strike="noStrike" cap="none">
                <a:solidFill>
                  <a:srgbClr val="860C4C"/>
                </a:solidFill>
                <a:highlight>
                  <a:srgbClr val="66FFCC"/>
                </a:highlight>
                <a:latin typeface="Century Gothic"/>
                <a:ea typeface="Century Gothic"/>
                <a:cs typeface="Century Gothic"/>
                <a:sym typeface="Century Gothic"/>
              </a:rPr>
              <a:t>Подобається студентам гра «</a:t>
            </a:r>
            <a:r>
              <a:rPr lang="ru-RU" sz="2700" b="1" i="0" u="none" strike="noStrike" cap="none">
                <a:solidFill>
                  <a:srgbClr val="860C4C"/>
                </a:solidFill>
                <a:highlight>
                  <a:srgbClr val="66FFCC"/>
                </a:highlight>
                <a:latin typeface="Century Gothic"/>
                <a:ea typeface="Century Gothic"/>
                <a:cs typeface="Century Gothic"/>
                <a:sym typeface="Century Gothic"/>
              </a:rPr>
              <a:t>In the line</a:t>
            </a:r>
            <a:r>
              <a:rPr lang="ru-RU" sz="2700" b="0" i="0" u="none" strike="noStrike" cap="none">
                <a:solidFill>
                  <a:srgbClr val="860C4C"/>
                </a:solidFill>
                <a:highlight>
                  <a:srgbClr val="66FFCC"/>
                </a:highlight>
                <a:latin typeface="Century Gothic"/>
                <a:ea typeface="Century Gothic"/>
                <a:cs typeface="Century Gothic"/>
                <a:sym typeface="Century Gothic"/>
              </a:rPr>
              <a:t>». Передаючи по черзі якусь річ , один з студентів каже слово українською мовою і </a:t>
            </a:r>
            <a:r>
              <a:rPr lang="ru-RU" sz="2700" b="1" i="0" u="none" strike="noStrike" cap="none">
                <a:solidFill>
                  <a:srgbClr val="860C4C"/>
                </a:solidFill>
                <a:highlight>
                  <a:srgbClr val="66FFCC"/>
                </a:highlight>
                <a:latin typeface="Century Gothic"/>
                <a:ea typeface="Century Gothic"/>
                <a:cs typeface="Century Gothic"/>
                <a:sym typeface="Century Gothic"/>
              </a:rPr>
              <a:t>передає цю річ</a:t>
            </a:r>
            <a:r>
              <a:rPr lang="ru-RU" sz="2700" b="0" i="0" u="none" strike="noStrike" cap="none">
                <a:solidFill>
                  <a:srgbClr val="860C4C"/>
                </a:solidFill>
                <a:highlight>
                  <a:srgbClr val="66FFCC"/>
                </a:highlight>
                <a:latin typeface="Century Gothic"/>
                <a:ea typeface="Century Gothic"/>
                <a:cs typeface="Century Gothic"/>
                <a:sym typeface="Century Gothic"/>
              </a:rPr>
              <a:t> тому, </a:t>
            </a:r>
            <a:r>
              <a:rPr lang="ru-RU" sz="2700" b="1" i="0" u="none" strike="noStrike" cap="none">
                <a:solidFill>
                  <a:srgbClr val="860C4C"/>
                </a:solidFill>
                <a:highlight>
                  <a:srgbClr val="66FFCC"/>
                </a:highlight>
                <a:latin typeface="Century Gothic"/>
                <a:ea typeface="Century Gothic"/>
                <a:cs typeface="Century Gothic"/>
                <a:sym typeface="Century Gothic"/>
              </a:rPr>
              <a:t>хто має перекласти</a:t>
            </a:r>
            <a:r>
              <a:rPr lang="ru-RU" sz="2700" b="0" i="0" u="none" strike="noStrike" cap="none">
                <a:solidFill>
                  <a:srgbClr val="860C4C"/>
                </a:solidFill>
                <a:highlight>
                  <a:srgbClr val="66FFCC"/>
                </a:highlight>
                <a:latin typeface="Century Gothic"/>
                <a:ea typeface="Century Gothic"/>
                <a:cs typeface="Century Gothic"/>
                <a:sym typeface="Century Gothic"/>
              </a:rPr>
              <a:t>  озвучене слово англійською. А потім цей студент каже своє слово і передає умовну річ наступному, завдяки  такій грі відбувається </a:t>
            </a:r>
            <a:r>
              <a:rPr lang="ru-RU" sz="2700" b="1" i="0" u="none" strike="noStrike" cap="none">
                <a:solidFill>
                  <a:srgbClr val="860C4C"/>
                </a:solidFill>
                <a:highlight>
                  <a:srgbClr val="66FFCC"/>
                </a:highlight>
                <a:latin typeface="Century Gothic"/>
                <a:ea typeface="Century Gothic"/>
                <a:cs typeface="Century Gothic"/>
                <a:sym typeface="Century Gothic"/>
              </a:rPr>
              <a:t>закріплення та автоматизація говоріння</a:t>
            </a:r>
            <a:r>
              <a:rPr lang="ru-RU" sz="2700" b="0" i="0" u="none" strike="noStrike" cap="none">
                <a:solidFill>
                  <a:srgbClr val="860C4C"/>
                </a:solidFill>
                <a:highlight>
                  <a:srgbClr val="66FFCC"/>
                </a:highlight>
                <a:latin typeface="Century Gothic"/>
                <a:ea typeface="Century Gothic"/>
                <a:cs typeface="Century Gothic"/>
                <a:sym typeface="Century Gothic"/>
              </a:rPr>
              <a:t>.</a:t>
            </a:r>
            <a:endParaRPr sz="2700" b="0" i="0" u="none" strike="noStrike" cap="none">
              <a:solidFill>
                <a:srgbClr val="860C4C"/>
              </a:solidFill>
              <a:highlight>
                <a:srgbClr val="66FFCC"/>
              </a:highlight>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700"/>
              <a:buFont typeface="Arial"/>
              <a:buNone/>
            </a:pPr>
            <a:r>
              <a:rPr lang="ru-RU" sz="2700" b="0" i="0" u="none" strike="noStrike" cap="none">
                <a:solidFill>
                  <a:srgbClr val="860C4C"/>
                </a:solidFill>
                <a:highlight>
                  <a:srgbClr val="66FFCC"/>
                </a:highlight>
                <a:latin typeface="Century Gothic"/>
                <a:ea typeface="Century Gothic"/>
                <a:cs typeface="Century Gothic"/>
                <a:sym typeface="Century Gothic"/>
              </a:rPr>
              <a:t>Під час заняття використовується  також і</a:t>
            </a:r>
            <a:r>
              <a:rPr lang="ru-RU" sz="2700" b="1" i="0" u="none" strike="noStrike" cap="none">
                <a:solidFill>
                  <a:srgbClr val="860C4C"/>
                </a:solidFill>
                <a:highlight>
                  <a:srgbClr val="66FFCC"/>
                </a:highlight>
                <a:latin typeface="Century Gothic"/>
                <a:ea typeface="Century Gothic"/>
                <a:cs typeface="Century Gothic"/>
                <a:sym typeface="Century Gothic"/>
              </a:rPr>
              <a:t>нтерактивна</a:t>
            </a:r>
            <a:endParaRPr sz="2700" b="1" i="0" u="none" strike="noStrike" cap="none">
              <a:solidFill>
                <a:srgbClr val="860C4C"/>
              </a:solidFill>
              <a:highlight>
                <a:srgbClr val="66FFCC"/>
              </a:highlight>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700"/>
              <a:buFont typeface="Arial"/>
              <a:buNone/>
            </a:pPr>
            <a:r>
              <a:rPr lang="ru-RU" sz="2700" b="1" i="0" u="none" strike="noStrike" cap="none">
                <a:solidFill>
                  <a:srgbClr val="860C4C"/>
                </a:solidFill>
                <a:highlight>
                  <a:srgbClr val="66FFCC"/>
                </a:highlight>
                <a:latin typeface="Century Gothic"/>
                <a:ea typeface="Century Gothic"/>
                <a:cs typeface="Century Gothic"/>
                <a:sym typeface="Century Gothic"/>
              </a:rPr>
              <a:t>технологія «Мікрофон»</a:t>
            </a:r>
            <a:r>
              <a:rPr lang="ru-RU" sz="2700" b="0" i="0" u="none" strike="noStrike" cap="none">
                <a:solidFill>
                  <a:srgbClr val="860C4C"/>
                </a:solidFill>
                <a:highlight>
                  <a:srgbClr val="66FFCC"/>
                </a:highlight>
                <a:latin typeface="Century Gothic"/>
                <a:ea typeface="Century Gothic"/>
                <a:cs typeface="Century Gothic"/>
                <a:sym typeface="Century Gothic"/>
              </a:rPr>
              <a:t>, яка надає можливість кожному сказати щось швидко, по черзі, відповідаючи на запитання або висловлюючи свою думку чи пропозицію в залежності від теми дискусії. </a:t>
            </a:r>
            <a:r>
              <a:rPr lang="ru-RU" sz="2700" b="1" i="0" u="none" strike="noStrike" cap="none">
                <a:solidFill>
                  <a:srgbClr val="860C4C"/>
                </a:solidFill>
                <a:highlight>
                  <a:srgbClr val="66FFCC"/>
                </a:highlight>
                <a:latin typeface="Century Gothic"/>
                <a:ea typeface="Century Gothic"/>
                <a:cs typeface="Century Gothic"/>
                <a:sym typeface="Century Gothic"/>
              </a:rPr>
              <a:t>Оглядове або скануюче читання </a:t>
            </a:r>
            <a:r>
              <a:rPr lang="ru-RU" sz="2700" b="0" i="0" u="none" strike="noStrike" cap="none">
                <a:solidFill>
                  <a:srgbClr val="860C4C"/>
                </a:solidFill>
                <a:highlight>
                  <a:srgbClr val="66FFCC"/>
                </a:highlight>
                <a:latin typeface="Century Gothic"/>
                <a:ea typeface="Century Gothic"/>
                <a:cs typeface="Century Gothic"/>
                <a:sym typeface="Century Gothic"/>
              </a:rPr>
              <a:t>виконується завдяки віднайденню </a:t>
            </a:r>
            <a:r>
              <a:rPr lang="ru-RU" sz="2700" b="1" i="0" u="none" strike="noStrike" cap="none">
                <a:solidFill>
                  <a:srgbClr val="860C4C"/>
                </a:solidFill>
                <a:highlight>
                  <a:srgbClr val="66FFCC"/>
                </a:highlight>
                <a:latin typeface="Century Gothic"/>
                <a:ea typeface="Century Gothic"/>
                <a:cs typeface="Century Gothic"/>
                <a:sym typeface="Century Gothic"/>
              </a:rPr>
              <a:t>ключових слів</a:t>
            </a:r>
            <a:r>
              <a:rPr lang="ru-RU" sz="2700" b="0" i="0" u="none" strike="noStrike" cap="none">
                <a:solidFill>
                  <a:srgbClr val="860C4C"/>
                </a:solidFill>
                <a:highlight>
                  <a:srgbClr val="66FFCC"/>
                </a:highlight>
                <a:latin typeface="Century Gothic"/>
                <a:ea typeface="Century Gothic"/>
                <a:cs typeface="Century Gothic"/>
                <a:sym typeface="Century Gothic"/>
              </a:rPr>
              <a:t> ,наведених в запитаннях до нього. На етапі закріплення застосовуються вправи на </a:t>
            </a:r>
            <a:r>
              <a:rPr lang="ru-RU" sz="2700" b="1" i="0" u="none" strike="noStrike" cap="none">
                <a:solidFill>
                  <a:srgbClr val="860C4C"/>
                </a:solidFill>
                <a:highlight>
                  <a:srgbClr val="66FFCC"/>
                </a:highlight>
                <a:latin typeface="Century Gothic"/>
                <a:ea typeface="Century Gothic"/>
                <a:cs typeface="Century Gothic"/>
                <a:sym typeface="Century Gothic"/>
              </a:rPr>
              <a:t>метизований переклад,</a:t>
            </a:r>
            <a:r>
              <a:rPr lang="ru-RU" sz="2700" b="0" i="0" u="none" strike="noStrike" cap="none">
                <a:solidFill>
                  <a:srgbClr val="860C4C"/>
                </a:solidFill>
                <a:highlight>
                  <a:srgbClr val="66FFCC"/>
                </a:highlight>
                <a:latin typeface="Century Gothic"/>
                <a:ea typeface="Century Gothic"/>
                <a:cs typeface="Century Gothic"/>
                <a:sym typeface="Century Gothic"/>
              </a:rPr>
              <a:t>тобто нові слова і вирази наводяться в англомовному тексті на рідній мові,а від студентів вимагається написати або вимовити їх на англійській мові .</a:t>
            </a:r>
            <a:r>
              <a:rPr lang="ru-RU" sz="2800" b="0" i="0" u="none" strike="noStrike" cap="none">
                <a:solidFill>
                  <a:srgbClr val="860C4C"/>
                </a:solidFill>
                <a:highlight>
                  <a:srgbClr val="66FFCC"/>
                </a:highlight>
                <a:latin typeface="Times New Roman"/>
                <a:ea typeface="Times New Roman"/>
                <a:cs typeface="Times New Roman"/>
                <a:sym typeface="Times New Roman"/>
              </a:rPr>
              <a:t> </a:t>
            </a:r>
            <a:endParaRPr sz="2800" b="0" i="0" u="none" strike="noStrike" cap="none">
              <a:solidFill>
                <a:srgbClr val="860C4C"/>
              </a:solidFill>
              <a:highlight>
                <a:srgbClr val="66FFCC"/>
              </a:highlight>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ru-RU" sz="1800" b="0" i="0" u="none" strike="noStrike" cap="none">
                <a:solidFill>
                  <a:srgbClr val="860C4C"/>
                </a:solidFill>
                <a:highlight>
                  <a:srgbClr val="66FFCC"/>
                </a:highlight>
                <a:latin typeface="Century Gothic"/>
                <a:ea typeface="Century Gothic"/>
                <a:cs typeface="Century Gothic"/>
                <a:sym typeface="Century Gothic"/>
              </a:rPr>
              <a:t/>
            </a:r>
            <a:br>
              <a:rPr lang="ru-RU" sz="1800" b="0" i="0" u="none" strike="noStrike" cap="none">
                <a:solidFill>
                  <a:srgbClr val="860C4C"/>
                </a:solidFill>
                <a:highlight>
                  <a:srgbClr val="66FFCC"/>
                </a:highlight>
                <a:latin typeface="Century Gothic"/>
                <a:ea typeface="Century Gothic"/>
                <a:cs typeface="Century Gothic"/>
                <a:sym typeface="Century Gothic"/>
              </a:rPr>
            </a:br>
            <a:endParaRPr sz="1800" b="0" i="0" u="none" strike="noStrike" cap="none">
              <a:solidFill>
                <a:srgbClr val="860C4C"/>
              </a:solidFill>
              <a:highlight>
                <a:srgbClr val="66FFCC"/>
              </a:highlight>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7"/>
          <p:cNvSpPr/>
          <p:nvPr/>
        </p:nvSpPr>
        <p:spPr>
          <a:xfrm>
            <a:off x="0" y="0"/>
            <a:ext cx="12192000" cy="7417415"/>
          </a:xfrm>
          <a:prstGeom prst="rect">
            <a:avLst/>
          </a:prstGeom>
          <a:solidFill>
            <a:srgbClr val="D6C3F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ru-RU" sz="2500" b="1" i="0" u="none" strike="noStrike" cap="none">
                <a:solidFill>
                  <a:srgbClr val="000000"/>
                </a:solidFill>
                <a:latin typeface="Century Gothic"/>
                <a:ea typeface="Century Gothic"/>
                <a:cs typeface="Century Gothic"/>
                <a:sym typeface="Century Gothic"/>
              </a:rPr>
              <a:t>Граматичні явища </a:t>
            </a:r>
            <a:r>
              <a:rPr lang="ru-RU" sz="2500" b="0" i="0" u="none" strike="noStrike" cap="none">
                <a:solidFill>
                  <a:srgbClr val="000000"/>
                </a:solidFill>
                <a:latin typeface="Century Gothic"/>
                <a:ea typeface="Century Gothic"/>
                <a:cs typeface="Century Gothic"/>
                <a:sym typeface="Century Gothic"/>
              </a:rPr>
              <a:t>розглядаються за допомогою </a:t>
            </a:r>
            <a:r>
              <a:rPr lang="ru-RU" sz="2500" b="1" i="0" u="none" strike="noStrike" cap="none">
                <a:solidFill>
                  <a:srgbClr val="000000"/>
                </a:solidFill>
                <a:latin typeface="Century Gothic"/>
                <a:ea typeface="Century Gothic"/>
                <a:cs typeface="Century Gothic"/>
                <a:sym typeface="Century Gothic"/>
              </a:rPr>
              <a:t>колірної індикації  </a:t>
            </a:r>
            <a:r>
              <a:rPr lang="ru-RU" sz="2500" b="0" i="0" u="none" strike="noStrike" cap="none">
                <a:solidFill>
                  <a:srgbClr val="000000"/>
                </a:solidFill>
                <a:latin typeface="Century Gothic"/>
                <a:ea typeface="Century Gothic"/>
                <a:cs typeface="Century Gothic"/>
                <a:sym typeface="Century Gothic"/>
              </a:rPr>
              <a:t>для виявлення і </a:t>
            </a:r>
            <a:r>
              <a:rPr lang="ru-RU" sz="2500" b="1" i="0" u="none" strike="noStrike" cap="none">
                <a:solidFill>
                  <a:srgbClr val="000000"/>
                </a:solidFill>
                <a:latin typeface="Century Gothic"/>
                <a:ea typeface="Century Gothic"/>
                <a:cs typeface="Century Gothic"/>
                <a:sym typeface="Century Gothic"/>
              </a:rPr>
              <a:t>унаочнення формальних підметів і присудків</a:t>
            </a:r>
            <a:r>
              <a:rPr lang="ru-RU" sz="2500" b="0" i="0" u="none" strike="noStrike" cap="none">
                <a:solidFill>
                  <a:srgbClr val="000000"/>
                </a:solidFill>
                <a:latin typeface="Century Gothic"/>
                <a:ea typeface="Century Gothic"/>
                <a:cs typeface="Century Gothic"/>
                <a:sym typeface="Century Gothic"/>
              </a:rPr>
              <a:t>  непритаманних українській мові. Традиційний </a:t>
            </a:r>
            <a:r>
              <a:rPr lang="ru-RU" sz="2500" b="1" i="0" u="none" strike="noStrike" cap="none">
                <a:solidFill>
                  <a:srgbClr val="000000"/>
                </a:solidFill>
                <a:latin typeface="Century Gothic"/>
                <a:ea typeface="Century Gothic"/>
                <a:cs typeface="Century Gothic"/>
                <a:sym typeface="Century Gothic"/>
              </a:rPr>
              <a:t>граматико-перекладацький метод</a:t>
            </a:r>
            <a:r>
              <a:rPr lang="ru-RU" sz="2500" b="0" i="0" u="none" strike="noStrike" cap="none">
                <a:solidFill>
                  <a:srgbClr val="000000"/>
                </a:solidFill>
                <a:latin typeface="Century Gothic"/>
                <a:ea typeface="Century Gothic"/>
                <a:cs typeface="Century Gothic"/>
                <a:sym typeface="Century Gothic"/>
              </a:rPr>
              <a:t> також використовується на заняттях.Вибірково застосовуються емоційно-змістовий </a:t>
            </a:r>
            <a:r>
              <a:rPr lang="ru-RU" sz="2500" b="1" i="0" u="none" strike="noStrike" cap="none">
                <a:solidFill>
                  <a:srgbClr val="000000"/>
                </a:solidFill>
                <a:latin typeface="Century Gothic"/>
                <a:ea typeface="Century Gothic"/>
                <a:cs typeface="Century Gothic"/>
                <a:sym typeface="Century Gothic"/>
              </a:rPr>
              <a:t>метод Шехтера</a:t>
            </a:r>
            <a:r>
              <a:rPr lang="ru-RU" sz="2500" b="0" i="0" u="none" strike="noStrike" cap="none">
                <a:solidFill>
                  <a:srgbClr val="000000"/>
                </a:solidFill>
                <a:latin typeface="Century Gothic"/>
                <a:ea typeface="Century Gothic"/>
                <a:cs typeface="Century Gothic"/>
                <a:sym typeface="Century Gothic"/>
              </a:rPr>
              <a:t> ,який полягає в відтворенні  ситуативного спілкування,при якому ігнорується виправлення помилок.</a:t>
            </a:r>
            <a:r>
              <a:rPr lang="ru-RU" sz="2500" b="1" i="0" u="none" strike="noStrike" cap="none">
                <a:solidFill>
                  <a:srgbClr val="000000"/>
                </a:solidFill>
                <a:latin typeface="Century Gothic"/>
                <a:ea typeface="Century Gothic"/>
                <a:cs typeface="Century Gothic"/>
                <a:sym typeface="Century Gothic"/>
              </a:rPr>
              <a:t>Метод Мілашевича </a:t>
            </a:r>
            <a:r>
              <a:rPr lang="ru-RU" sz="2500" b="0" i="0" u="none" strike="noStrike" cap="none">
                <a:solidFill>
                  <a:srgbClr val="000000"/>
                </a:solidFill>
                <a:latin typeface="Century Gothic"/>
                <a:ea typeface="Century Gothic"/>
                <a:cs typeface="Century Gothic"/>
                <a:sym typeface="Century Gothic"/>
              </a:rPr>
              <a:t>передбачає </a:t>
            </a:r>
            <a:r>
              <a:rPr lang="ru-RU" sz="2500" b="1" i="0" u="none" strike="noStrike" cap="none">
                <a:solidFill>
                  <a:srgbClr val="000000"/>
                </a:solidFill>
                <a:latin typeface="Century Gothic"/>
                <a:ea typeface="Century Gothic"/>
                <a:cs typeface="Century Gothic"/>
                <a:sym typeface="Century Gothic"/>
              </a:rPr>
              <a:t>алгорітмізацію мовлення</a:t>
            </a:r>
            <a:r>
              <a:rPr lang="ru-RU" sz="2500" b="0" i="0" u="none" strike="noStrike" cap="none">
                <a:solidFill>
                  <a:srgbClr val="000000"/>
                </a:solidFill>
                <a:latin typeface="Century Gothic"/>
                <a:ea typeface="Century Gothic"/>
                <a:cs typeface="Century Gothic"/>
                <a:sym typeface="Century Gothic"/>
              </a:rPr>
              <a:t> ,тобто визначення  положення слова у реченні по ознакам оточення    та уточнення якою частиною мови воно вважається для з'ясування змістової оболонки речення .Запозичуються елементи </a:t>
            </a:r>
            <a:r>
              <a:rPr lang="ru-RU" sz="2500" b="1" i="0" u="none" strike="noStrike" cap="none">
                <a:solidFill>
                  <a:srgbClr val="000000"/>
                </a:solidFill>
                <a:latin typeface="Century Gothic"/>
                <a:ea typeface="Century Gothic"/>
                <a:cs typeface="Century Gothic"/>
                <a:sym typeface="Century Gothic"/>
              </a:rPr>
              <a:t>методики Пімслера</a:t>
            </a:r>
            <a:r>
              <a:rPr lang="ru-RU" sz="2500" b="0" i="0" u="none" strike="noStrike" cap="none">
                <a:solidFill>
                  <a:srgbClr val="000000"/>
                </a:solidFill>
                <a:latin typeface="Century Gothic"/>
                <a:ea typeface="Century Gothic"/>
                <a:cs typeface="Century Gothic"/>
                <a:sym typeface="Century Gothic"/>
              </a:rPr>
              <a:t>,а саме </a:t>
            </a:r>
            <a:r>
              <a:rPr lang="ru-RU" sz="2500" b="1" i="0" u="none" strike="noStrike" cap="none">
                <a:solidFill>
                  <a:srgbClr val="000000"/>
                </a:solidFill>
                <a:latin typeface="Century Gothic"/>
                <a:ea typeface="Century Gothic"/>
                <a:cs typeface="Century Gothic"/>
                <a:sym typeface="Century Gothic"/>
              </a:rPr>
              <a:t>інтервальні повторювання</a:t>
            </a:r>
            <a:r>
              <a:rPr lang="ru-RU" sz="2500" b="0" i="0" u="none" strike="noStrike" cap="none">
                <a:solidFill>
                  <a:srgbClr val="000000"/>
                </a:solidFill>
                <a:latin typeface="Century Gothic"/>
                <a:ea typeface="Century Gothic"/>
                <a:cs typeface="Century Gothic"/>
                <a:sym typeface="Century Gothic"/>
              </a:rPr>
              <a:t>, </a:t>
            </a:r>
            <a:r>
              <a:rPr lang="ru-RU" sz="2500" b="1" i="0" u="none" strike="noStrike" cap="none">
                <a:solidFill>
                  <a:srgbClr val="000000"/>
                </a:solidFill>
                <a:latin typeface="Century Gothic"/>
                <a:ea typeface="Century Gothic"/>
                <a:cs typeface="Century Gothic"/>
                <a:sym typeface="Century Gothic"/>
              </a:rPr>
              <a:t>відокремлення зорових і слухових навичок </a:t>
            </a:r>
            <a:r>
              <a:rPr lang="ru-RU" sz="2500" b="0" i="0" u="none" strike="noStrike" cap="none">
                <a:solidFill>
                  <a:srgbClr val="000000"/>
                </a:solidFill>
                <a:latin typeface="Century Gothic"/>
                <a:ea typeface="Century Gothic"/>
                <a:cs typeface="Century Gothic"/>
                <a:sym typeface="Century Gothic"/>
              </a:rPr>
              <a:t>сприйняття.Завдяки методу Пімслера стає можливим </a:t>
            </a:r>
            <a:r>
              <a:rPr lang="ru-RU" sz="2500" b="1" i="0" u="none" strike="noStrike" cap="none">
                <a:solidFill>
                  <a:srgbClr val="000000"/>
                </a:solidFill>
                <a:latin typeface="Century Gothic"/>
                <a:ea typeface="Century Gothic"/>
                <a:cs typeface="Century Gothic"/>
                <a:sym typeface="Century Gothic"/>
              </a:rPr>
              <a:t>спонтанне говоріння</a:t>
            </a:r>
            <a:r>
              <a:rPr lang="ru-RU" sz="2500" b="0" i="0" u="none" strike="noStrike" cap="none">
                <a:solidFill>
                  <a:srgbClr val="000000"/>
                </a:solidFill>
                <a:latin typeface="Century Gothic"/>
                <a:ea typeface="Century Gothic"/>
                <a:cs typeface="Century Gothic"/>
                <a:sym typeface="Century Gothic"/>
              </a:rPr>
              <a:t>. Навички </a:t>
            </a:r>
            <a:r>
              <a:rPr lang="ru-RU" sz="2500" b="1" i="0" u="none" strike="noStrike" cap="none">
                <a:solidFill>
                  <a:srgbClr val="000000"/>
                </a:solidFill>
                <a:latin typeface="Century Gothic"/>
                <a:ea typeface="Century Gothic"/>
                <a:cs typeface="Century Gothic"/>
                <a:sym typeface="Century Gothic"/>
              </a:rPr>
              <a:t>автоматичного письма</a:t>
            </a:r>
            <a:r>
              <a:rPr lang="ru-RU" sz="2500" b="0" i="0" u="none" strike="noStrike" cap="none">
                <a:solidFill>
                  <a:srgbClr val="000000"/>
                </a:solidFill>
                <a:latin typeface="Century Gothic"/>
                <a:ea typeface="Century Gothic"/>
                <a:cs typeface="Century Gothic"/>
                <a:sym typeface="Century Gothic"/>
              </a:rPr>
              <a:t> набуваються  в результаті проведення </a:t>
            </a:r>
            <a:r>
              <a:rPr lang="ru-RU" sz="2500" b="1" i="0" u="none" strike="noStrike" cap="none">
                <a:solidFill>
                  <a:srgbClr val="000000"/>
                </a:solidFill>
                <a:latin typeface="Century Gothic"/>
                <a:ea typeface="Century Gothic"/>
                <a:cs typeface="Century Gothic"/>
                <a:sym typeface="Century Gothic"/>
              </a:rPr>
              <a:t>письмових диктантів</a:t>
            </a:r>
            <a:r>
              <a:rPr lang="ru-RU" sz="2500" b="0" i="0" u="none" strike="noStrike" cap="none">
                <a:solidFill>
                  <a:srgbClr val="000000"/>
                </a:solidFill>
                <a:latin typeface="Century Gothic"/>
                <a:ea typeface="Century Gothic"/>
                <a:cs typeface="Century Gothic"/>
                <a:sym typeface="Century Gothic"/>
              </a:rPr>
              <a:t> і написанні </a:t>
            </a:r>
            <a:r>
              <a:rPr lang="ru-RU" sz="2500" b="1" i="0" u="none" strike="noStrike" cap="none">
                <a:solidFill>
                  <a:srgbClr val="000000"/>
                </a:solidFill>
                <a:latin typeface="Century Gothic"/>
                <a:ea typeface="Century Gothic"/>
                <a:cs typeface="Century Gothic"/>
                <a:sym typeface="Century Gothic"/>
              </a:rPr>
              <a:t>творів </a:t>
            </a:r>
            <a:r>
              <a:rPr lang="ru-RU" sz="2500" b="0" i="0" u="none" strike="noStrike" cap="none">
                <a:solidFill>
                  <a:srgbClr val="000000"/>
                </a:solidFill>
                <a:latin typeface="Century Gothic"/>
                <a:ea typeface="Century Gothic"/>
                <a:cs typeface="Century Gothic"/>
                <a:sym typeface="Century Gothic"/>
              </a:rPr>
              <a:t>на англійській мові ,а навички </a:t>
            </a:r>
            <a:r>
              <a:rPr lang="ru-RU" sz="2500" b="1" i="0" u="none" strike="noStrike" cap="none">
                <a:solidFill>
                  <a:srgbClr val="000000"/>
                </a:solidFill>
                <a:latin typeface="Century Gothic"/>
                <a:ea typeface="Century Gothic"/>
                <a:cs typeface="Century Gothic"/>
                <a:sym typeface="Century Gothic"/>
              </a:rPr>
              <a:t>редагування</a:t>
            </a:r>
            <a:r>
              <a:rPr lang="ru-RU" sz="2500" b="0" i="0" u="none" strike="noStrike" cap="none">
                <a:solidFill>
                  <a:srgbClr val="000000"/>
                </a:solidFill>
                <a:latin typeface="Century Gothic"/>
                <a:ea typeface="Century Gothic"/>
                <a:cs typeface="Century Gothic"/>
                <a:sym typeface="Century Gothic"/>
              </a:rPr>
              <a:t> здобуваються студентами при  укладанні </a:t>
            </a:r>
            <a:r>
              <a:rPr lang="ru-RU" sz="2500" b="1" i="0" u="none" strike="noStrike" cap="none">
                <a:solidFill>
                  <a:srgbClr val="000000"/>
                </a:solidFill>
                <a:latin typeface="Century Gothic"/>
                <a:ea typeface="Century Gothic"/>
                <a:cs typeface="Century Gothic"/>
                <a:sym typeface="Century Gothic"/>
              </a:rPr>
              <a:t>пошукових робіт </a:t>
            </a:r>
            <a:r>
              <a:rPr lang="ru-RU" sz="2500" b="0" i="0" u="none" strike="noStrike" cap="none">
                <a:solidFill>
                  <a:srgbClr val="000000"/>
                </a:solidFill>
                <a:latin typeface="Century Gothic"/>
                <a:ea typeface="Century Gothic"/>
                <a:cs typeface="Century Gothic"/>
                <a:sym typeface="Century Gothic"/>
              </a:rPr>
              <a:t>і перевірці на грамотність за допомогою </a:t>
            </a:r>
            <a:r>
              <a:rPr lang="ru-RU" sz="2500" b="1" i="0" u="none" strike="noStrike" cap="none">
                <a:solidFill>
                  <a:srgbClr val="000000"/>
                </a:solidFill>
                <a:latin typeface="Century Gothic"/>
                <a:ea typeface="Century Gothic"/>
                <a:cs typeface="Century Gothic"/>
                <a:sym typeface="Century Gothic"/>
              </a:rPr>
              <a:t>автоматичного коректора . </a:t>
            </a:r>
            <a:endParaRPr sz="2500" b="1"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8"/>
          <p:cNvSpPr/>
          <p:nvPr/>
        </p:nvSpPr>
        <p:spPr>
          <a:xfrm>
            <a:off x="0" y="59267"/>
            <a:ext cx="12192000" cy="7478970"/>
          </a:xfrm>
          <a:prstGeom prst="rect">
            <a:avLst/>
          </a:prstGeom>
          <a:solidFill>
            <a:schemeClr val="accent5"/>
          </a:solidFill>
          <a:ln w="25400" cap="flat" cmpd="sng">
            <a:solidFill>
              <a:srgbClr val="0A724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ru-RU" sz="3100" b="1" i="0" u="none" strike="noStrike" cap="none">
                <a:solidFill>
                  <a:srgbClr val="FFC000"/>
                </a:solidFill>
                <a:highlight>
                  <a:srgbClr val="38761D"/>
                </a:highlight>
                <a:latin typeface="Century Gothic"/>
                <a:ea typeface="Century Gothic"/>
                <a:cs typeface="Century Gothic"/>
                <a:sym typeface="Century Gothic"/>
              </a:rPr>
              <a:t>Методика Шереля -Ассіміль </a:t>
            </a:r>
            <a:r>
              <a:rPr lang="ru-RU" sz="3100" b="0" i="0" u="none" strike="noStrike" cap="none">
                <a:solidFill>
                  <a:srgbClr val="FFC000"/>
                </a:solidFill>
                <a:highlight>
                  <a:srgbClr val="38761D"/>
                </a:highlight>
                <a:latin typeface="Century Gothic"/>
                <a:ea typeface="Century Gothic"/>
                <a:cs typeface="Century Gothic"/>
                <a:sym typeface="Century Gothic"/>
              </a:rPr>
              <a:t>застосовується для і</a:t>
            </a:r>
            <a:r>
              <a:rPr lang="ru-RU" sz="3100" b="1" i="0" u="none" strike="noStrike" cap="none">
                <a:solidFill>
                  <a:srgbClr val="FFC000"/>
                </a:solidFill>
                <a:highlight>
                  <a:srgbClr val="38761D"/>
                </a:highlight>
                <a:latin typeface="Century Gothic"/>
                <a:ea typeface="Century Gothic"/>
                <a:cs typeface="Century Gothic"/>
                <a:sym typeface="Century Gothic"/>
              </a:rPr>
              <a:t>нтуітивного розпізнавання смислу </a:t>
            </a:r>
            <a:r>
              <a:rPr lang="ru-RU" sz="3100" b="0" i="0" u="none" strike="noStrike" cap="none">
                <a:solidFill>
                  <a:srgbClr val="FFC000"/>
                </a:solidFill>
                <a:highlight>
                  <a:srgbClr val="38761D"/>
                </a:highlight>
                <a:latin typeface="Century Gothic"/>
                <a:ea typeface="Century Gothic"/>
                <a:cs typeface="Century Gothic"/>
                <a:sym typeface="Century Gothic"/>
              </a:rPr>
              <a:t>речення завдяки </a:t>
            </a:r>
            <a:r>
              <a:rPr lang="ru-RU" sz="3100" b="1" i="0" u="none" strike="noStrike" cap="none">
                <a:solidFill>
                  <a:srgbClr val="FFC000"/>
                </a:solidFill>
                <a:highlight>
                  <a:srgbClr val="38761D"/>
                </a:highlight>
                <a:latin typeface="Century Gothic"/>
                <a:ea typeface="Century Gothic"/>
                <a:cs typeface="Century Gothic"/>
                <a:sym typeface="Century Gothic"/>
              </a:rPr>
              <a:t>інтонації </a:t>
            </a:r>
            <a:r>
              <a:rPr lang="ru-RU" sz="3100" b="0" i="0" u="none" strike="noStrike" cap="none">
                <a:solidFill>
                  <a:srgbClr val="FFC000"/>
                </a:solidFill>
                <a:highlight>
                  <a:srgbClr val="38761D"/>
                </a:highlight>
                <a:latin typeface="Century Gothic"/>
                <a:ea typeface="Century Gothic"/>
                <a:cs typeface="Century Gothic"/>
                <a:sym typeface="Century Gothic"/>
              </a:rPr>
              <a:t>і </a:t>
            </a:r>
            <a:r>
              <a:rPr lang="ru-RU" sz="3100" b="1" i="0" u="none" strike="noStrike" cap="none">
                <a:solidFill>
                  <a:srgbClr val="FFC000"/>
                </a:solidFill>
                <a:highlight>
                  <a:srgbClr val="38761D"/>
                </a:highlight>
                <a:latin typeface="Century Gothic"/>
                <a:ea typeface="Century Gothic"/>
                <a:cs typeface="Century Gothic"/>
                <a:sym typeface="Century Gothic"/>
              </a:rPr>
              <a:t>змістовому контексту</a:t>
            </a:r>
            <a:r>
              <a:rPr lang="ru-RU" sz="3100" b="0" i="0" u="none" strike="noStrike" cap="none">
                <a:solidFill>
                  <a:srgbClr val="FFC000"/>
                </a:solidFill>
                <a:highlight>
                  <a:srgbClr val="38761D"/>
                </a:highlight>
                <a:latin typeface="Century Gothic"/>
                <a:ea typeface="Century Gothic"/>
                <a:cs typeface="Century Gothic"/>
                <a:sym typeface="Century Gothic"/>
              </a:rPr>
              <a:t>. Але ж основне завдання педагога полягає у виборі методів стимулювання активної пізнавальної діяльності студентів, творчого потенціалу кожного учасника інноваційної діяльності.Сьогодні в центрі уваги – студент, його особистість, неповторний внутрішній світ. Тому </a:t>
            </a:r>
            <a:r>
              <a:rPr lang="ru-RU" sz="3100" b="1" i="0" u="none" strike="noStrike" cap="none">
                <a:solidFill>
                  <a:srgbClr val="FFC000"/>
                </a:solidFill>
                <a:highlight>
                  <a:srgbClr val="38761D"/>
                </a:highlight>
                <a:latin typeface="Century Gothic"/>
                <a:ea typeface="Century Gothic"/>
                <a:cs typeface="Century Gothic"/>
                <a:sym typeface="Century Gothic"/>
              </a:rPr>
              <a:t>основна мета </a:t>
            </a:r>
            <a:r>
              <a:rPr lang="ru-RU" sz="3100" b="0" i="0" u="none" strike="noStrike" cap="none">
                <a:solidFill>
                  <a:srgbClr val="FFC000"/>
                </a:solidFill>
                <a:highlight>
                  <a:srgbClr val="38761D"/>
                </a:highlight>
                <a:latin typeface="Century Gothic"/>
                <a:ea typeface="Century Gothic"/>
                <a:cs typeface="Century Gothic"/>
                <a:sym typeface="Century Gothic"/>
              </a:rPr>
              <a:t>сучасного викладача – </a:t>
            </a:r>
            <a:r>
              <a:rPr lang="ru-RU" sz="3100" b="1" i="0" u="none" strike="noStrike" cap="none">
                <a:solidFill>
                  <a:srgbClr val="FFC000"/>
                </a:solidFill>
                <a:highlight>
                  <a:srgbClr val="38761D"/>
                </a:highlight>
                <a:latin typeface="Century Gothic"/>
                <a:ea typeface="Century Gothic"/>
                <a:cs typeface="Century Gothic"/>
                <a:sym typeface="Century Gothic"/>
              </a:rPr>
              <a:t>вибрати методи та форми</a:t>
            </a:r>
            <a:r>
              <a:rPr lang="ru-RU" sz="3100" b="0" i="0" u="none" strike="noStrike" cap="none">
                <a:solidFill>
                  <a:srgbClr val="FFC000"/>
                </a:solidFill>
                <a:highlight>
                  <a:srgbClr val="38761D"/>
                </a:highlight>
                <a:latin typeface="Century Gothic"/>
                <a:ea typeface="Century Gothic"/>
                <a:cs typeface="Century Gothic"/>
                <a:sym typeface="Century Gothic"/>
              </a:rPr>
              <a:t> організації навчальної діяльності студентів, які оптимально відповідають поставленій меті розвитку особистості. </a:t>
            </a:r>
            <a:r>
              <a:rPr lang="ru-RU" sz="3100" b="1" i="0" u="none" strike="noStrike" cap="none">
                <a:solidFill>
                  <a:srgbClr val="FFC000"/>
                </a:solidFill>
                <a:highlight>
                  <a:srgbClr val="38761D"/>
                </a:highlight>
                <a:latin typeface="Century Gothic"/>
                <a:ea typeface="Century Gothic"/>
                <a:cs typeface="Century Gothic"/>
                <a:sym typeface="Century Gothic"/>
              </a:rPr>
              <a:t>Інноваційні форми</a:t>
            </a:r>
            <a:r>
              <a:rPr lang="ru-RU" sz="3100" b="0" i="0" u="none" strike="noStrike" cap="none">
                <a:solidFill>
                  <a:srgbClr val="FFC000"/>
                </a:solidFill>
                <a:highlight>
                  <a:srgbClr val="38761D"/>
                </a:highlight>
                <a:latin typeface="Century Gothic"/>
                <a:ea typeface="Century Gothic"/>
                <a:cs typeface="Century Gothic"/>
                <a:sym typeface="Century Gothic"/>
              </a:rPr>
              <a:t> навчання сприяють </a:t>
            </a:r>
            <a:r>
              <a:rPr lang="ru-RU" sz="3100" b="1" i="0" u="none" strike="noStrike" cap="none">
                <a:solidFill>
                  <a:srgbClr val="FFC000"/>
                </a:solidFill>
                <a:highlight>
                  <a:srgbClr val="38761D"/>
                </a:highlight>
                <a:latin typeface="Century Gothic"/>
                <a:ea typeface="Century Gothic"/>
                <a:cs typeface="Century Gothic"/>
                <a:sym typeface="Century Gothic"/>
              </a:rPr>
              <a:t>організації та активізації </a:t>
            </a:r>
            <a:r>
              <a:rPr lang="ru-RU" sz="3100" b="0" i="0" u="none" strike="noStrike" cap="none">
                <a:solidFill>
                  <a:srgbClr val="FFC000"/>
                </a:solidFill>
                <a:highlight>
                  <a:srgbClr val="38761D"/>
                </a:highlight>
                <a:latin typeface="Century Gothic"/>
                <a:ea typeface="Century Gothic"/>
                <a:cs typeface="Century Gothic"/>
                <a:sym typeface="Century Gothic"/>
              </a:rPr>
              <a:t>навчальної діяльності студентів, підвищують </a:t>
            </a:r>
            <a:r>
              <a:rPr lang="ru-RU" sz="3100" b="1" i="0" u="none" strike="noStrike" cap="none">
                <a:solidFill>
                  <a:srgbClr val="FFC000"/>
                </a:solidFill>
                <a:highlight>
                  <a:srgbClr val="38761D"/>
                </a:highlight>
                <a:latin typeface="Century Gothic"/>
                <a:ea typeface="Century Gothic"/>
                <a:cs typeface="Century Gothic"/>
                <a:sym typeface="Century Gothic"/>
              </a:rPr>
              <a:t>результативність </a:t>
            </a:r>
            <a:r>
              <a:rPr lang="ru-RU" sz="3100" b="0" i="0" u="none" strike="noStrike" cap="none">
                <a:solidFill>
                  <a:srgbClr val="FFC000"/>
                </a:solidFill>
                <a:highlight>
                  <a:srgbClr val="38761D"/>
                </a:highlight>
                <a:latin typeface="Century Gothic"/>
                <a:ea typeface="Century Gothic"/>
                <a:cs typeface="Century Gothic"/>
                <a:sym typeface="Century Gothic"/>
              </a:rPr>
              <a:t>навчання, створюють сприятливий </a:t>
            </a:r>
            <a:r>
              <a:rPr lang="ru-RU" sz="3100" b="1" i="0" u="none" strike="noStrike" cap="none">
                <a:solidFill>
                  <a:srgbClr val="FFC000"/>
                </a:solidFill>
                <a:highlight>
                  <a:srgbClr val="38761D"/>
                </a:highlight>
                <a:latin typeface="Century Gothic"/>
                <a:ea typeface="Century Gothic"/>
                <a:cs typeface="Century Gothic"/>
                <a:sym typeface="Century Gothic"/>
              </a:rPr>
              <a:t>мікроклімат</a:t>
            </a:r>
            <a:r>
              <a:rPr lang="ru-RU" sz="3100" b="0" i="0" u="none" strike="noStrike" cap="none">
                <a:solidFill>
                  <a:srgbClr val="FFC000"/>
                </a:solidFill>
                <a:highlight>
                  <a:srgbClr val="38761D"/>
                </a:highlight>
                <a:latin typeface="Century Gothic"/>
                <a:ea typeface="Century Gothic"/>
                <a:cs typeface="Century Gothic"/>
                <a:sym typeface="Century Gothic"/>
              </a:rPr>
              <a:t> на уроках англійської мови.</a:t>
            </a:r>
            <a:endParaRPr sz="3100" b="0" i="0" u="none" strike="noStrike" cap="none">
              <a:solidFill>
                <a:srgbClr val="FFC000"/>
              </a:solidFill>
              <a:highlight>
                <a:srgbClr val="38761D"/>
              </a:highlight>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000"/>
              <a:buFont typeface="Arial"/>
              <a:buNone/>
            </a:pPr>
            <a:r>
              <a:rPr lang="ru-RU" sz="3100" b="0" i="0" u="none" strike="noStrike" cap="none">
                <a:solidFill>
                  <a:srgbClr val="E58AE2"/>
                </a:solidFill>
                <a:highlight>
                  <a:srgbClr val="38761D"/>
                </a:highlight>
                <a:latin typeface="Century Gothic"/>
                <a:ea typeface="Century Gothic"/>
                <a:cs typeface="Century Gothic"/>
                <a:sym typeface="Century Gothic"/>
              </a:rPr>
              <a:t/>
            </a:r>
            <a:br>
              <a:rPr lang="ru-RU" sz="3100" b="0" i="0" u="none" strike="noStrike" cap="none">
                <a:solidFill>
                  <a:srgbClr val="E58AE2"/>
                </a:solidFill>
                <a:highlight>
                  <a:srgbClr val="38761D"/>
                </a:highlight>
                <a:latin typeface="Century Gothic"/>
                <a:ea typeface="Century Gothic"/>
                <a:cs typeface="Century Gothic"/>
                <a:sym typeface="Century Gothic"/>
              </a:rPr>
            </a:br>
            <a:endParaRPr sz="3100" b="0" i="0" u="none" strike="noStrike" cap="none">
              <a:solidFill>
                <a:srgbClr val="E58AE2"/>
              </a:solidFill>
              <a:highlight>
                <a:srgbClr val="38761D"/>
              </a:highlight>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9"/>
          <p:cNvSpPr/>
          <p:nvPr/>
        </p:nvSpPr>
        <p:spPr>
          <a:xfrm>
            <a:off x="0" y="76200"/>
            <a:ext cx="12192000" cy="7725151"/>
          </a:xfrm>
          <a:prstGeom prst="rect">
            <a:avLst/>
          </a:prstGeom>
          <a:solidFill>
            <a:srgbClr val="EEB0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ru-RU" sz="2400" b="1" i="0" u="none" strike="noStrike" cap="none" dirty="0">
                <a:solidFill>
                  <a:srgbClr val="000000"/>
                </a:solidFill>
                <a:latin typeface="Times New Roman"/>
                <a:ea typeface="Times New Roman"/>
                <a:cs typeface="Times New Roman"/>
                <a:sym typeface="Times New Roman"/>
              </a:rPr>
              <a:t>Інтернет-ресурси, платформи, без яких не обійтись                                                                                                                                                                           </a:t>
            </a:r>
            <a:r>
              <a:rPr lang="ru-RU" sz="2400" b="0" i="0" u="none" strike="noStrike" cap="none" dirty="0">
                <a:solidFill>
                  <a:srgbClr val="000000"/>
                </a:solidFill>
                <a:latin typeface="Arial"/>
                <a:ea typeface="Arial"/>
                <a:cs typeface="Arial"/>
                <a:sym typeface="Arial"/>
              </a:rPr>
              <a:t>1.Підручники, відповіді до зошитів на телефоні, планшеті Україна</a:t>
            </a:r>
            <a:endParaRPr sz="2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ru-RU" sz="2400" b="0" i="0" u="none" strike="noStrike" cap="none" dirty="0">
                <a:solidFill>
                  <a:srgbClr val="000000"/>
                </a:solidFill>
                <a:latin typeface="Arial"/>
                <a:ea typeface="Arial"/>
                <a:cs typeface="Arial"/>
                <a:sym typeface="Arial"/>
              </a:rPr>
              <a:t>Підручники, ГДЗ, розв’язники . https://4book.org/uchebniki-ukraina/11-klas/407-anglijska-english-11-klas-karp-yuk?fbclid=IwAR0HngDUZPre-Urg0tMtYArdKR4xKK9RPHKfXol1ALJeVJT--Z4U0aDjZ_k                    </a:t>
            </a:r>
            <a:endParaRPr sz="2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ru-RU" sz="2400" b="0" i="0" u="none" strike="noStrike" cap="none" dirty="0">
                <a:solidFill>
                  <a:srgbClr val="000000"/>
                </a:solidFill>
                <a:latin typeface="Arial"/>
                <a:ea typeface="Arial"/>
                <a:cs typeface="Arial"/>
                <a:sym typeface="Arial"/>
              </a:rPr>
              <a:t>2. Лібра  Терра АУДІОДОДАТКИ ДЛЯ ВІЛЬНОГО ЗАВАНТАЖЕННЯ                           </a:t>
            </a:r>
            <a:endParaRPr sz="2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ru-RU" sz="2400" b="0" i="0" u="none" strike="noStrike" cap="none" dirty="0">
                <a:solidFill>
                  <a:srgbClr val="000000"/>
                </a:solidFill>
                <a:latin typeface="Arial"/>
                <a:ea typeface="Arial"/>
                <a:cs typeface="Arial"/>
                <a:sym typeface="Arial"/>
              </a:rPr>
              <a:t>https://www.libra-terra.com.ua/download/audiododatky-dlia-vilnoho-zavantazhennia/                                                                                                                                                3.Дуолінго Скул  https://schools.duolingo.com/classroom/3675964/students            </a:t>
            </a:r>
            <a:endParaRPr sz="2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ru-RU" sz="2400" b="0" i="0" u="none" strike="noStrike" cap="none" dirty="0">
                <a:solidFill>
                  <a:srgbClr val="000000"/>
                </a:solidFill>
                <a:latin typeface="Arial"/>
                <a:ea typeface="Arial"/>
                <a:cs typeface="Arial"/>
                <a:sym typeface="Arial"/>
              </a:rPr>
              <a:t> 4. Сайт підручників https://www.twirpx.com/files/science/languages/english/           </a:t>
            </a:r>
            <a:endParaRPr sz="2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ru-RU" sz="2400" b="0" i="0" u="none" strike="noStrike" cap="none" dirty="0">
                <a:solidFill>
                  <a:srgbClr val="000000"/>
                </a:solidFill>
                <a:latin typeface="Arial"/>
                <a:ea typeface="Arial"/>
                <a:cs typeface="Arial"/>
                <a:sym typeface="Arial"/>
              </a:rPr>
              <a:t>5.Онлайн-тести з англійської мови 10 клас  https://naurok.com.ua/test/angliyska-mova/klas-10                           </a:t>
            </a:r>
            <a:endParaRPr sz="2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ru-RU" sz="2400" b="0" i="0" u="none" strike="noStrike" cap="none" dirty="0">
                <a:solidFill>
                  <a:srgbClr val="000000"/>
                </a:solidFill>
                <a:latin typeface="Arial"/>
                <a:ea typeface="Arial"/>
                <a:cs typeface="Arial"/>
                <a:sym typeface="Arial"/>
              </a:rPr>
              <a:t> 6.ВШО Англійська мова  https://lms.e-school.net.ua/course_category/anglijska-mova/                                                                                                                                                                 7.Всеосвіта Англійська мова https://vseosvita.ua/library?cat=2                                                                                                  </a:t>
            </a:r>
            <a:r>
              <a:rPr lang="ru-RU" sz="2400" b="0" i="0" u="none" strike="noStrike" cap="none" dirty="0" smtClean="0">
                <a:solidFill>
                  <a:srgbClr val="000000"/>
                </a:solidFill>
                <a:latin typeface="Arial"/>
                <a:ea typeface="Arial"/>
                <a:cs typeface="Arial"/>
                <a:sym typeface="Arial"/>
              </a:rPr>
              <a:t>8.Словарний </a:t>
            </a:r>
            <a:r>
              <a:rPr lang="ru-RU" sz="2400" b="0" i="0" u="none" strike="noStrike" cap="none" dirty="0">
                <a:solidFill>
                  <a:srgbClr val="000000"/>
                </a:solidFill>
                <a:latin typeface="Arial"/>
                <a:ea typeface="Arial"/>
                <a:cs typeface="Arial"/>
                <a:sym typeface="Arial"/>
              </a:rPr>
              <a:t>тренажер.https://hosgeldi.com/?fbclid=IwAR2CmDPrU8QJ9g0YvHxKV1m_siWSiaOfqZI2PnPwfFc7Y2h6Iv7lvc-FJxM                                                                                                                                                                  9.Прононс (перевірка вимови ) https://play.google.com/store/apps/details?id=com.voicenotebook.prononce&amp;hl=en_US.  </a:t>
            </a:r>
            <a:endParaRPr sz="2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ru-RU" sz="2400" b="0" i="0" u="none" strike="noStrike" cap="none" dirty="0">
                <a:solidFill>
                  <a:schemeClr val="dk1"/>
                </a:solidFill>
                <a:latin typeface="Century Gothic"/>
                <a:ea typeface="Century Gothic"/>
                <a:cs typeface="Century Gothic"/>
                <a:sym typeface="Century Gothic"/>
              </a:rPr>
              <a:t/>
            </a:r>
            <a:br>
              <a:rPr lang="ru-RU" sz="2400" b="0" i="0" u="none" strike="noStrike" cap="none" dirty="0">
                <a:solidFill>
                  <a:schemeClr val="dk1"/>
                </a:solidFill>
                <a:latin typeface="Century Gothic"/>
                <a:ea typeface="Century Gothic"/>
                <a:cs typeface="Century Gothic"/>
                <a:sym typeface="Century Gothic"/>
              </a:rPr>
            </a:br>
            <a:endParaRPr sz="2400" b="0" i="0" u="none" strike="noStrike" cap="none" dirty="0">
              <a:solidFill>
                <a:schemeClr val="dk1"/>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30"/>
          <p:cNvPicPr preferRelativeResize="0"/>
          <p:nvPr/>
        </p:nvPicPr>
        <p:blipFill rotWithShape="1">
          <a:blip r:embed="rId3">
            <a:alphaModFix/>
          </a:blip>
          <a:srcRect/>
          <a:stretch/>
        </p:blipFill>
        <p:spPr>
          <a:xfrm>
            <a:off x="0" y="-214592"/>
            <a:ext cx="12206940" cy="68664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B0EB"/>
        </a:solidFill>
        <a:effectLst/>
      </p:bgPr>
    </p:bg>
    <p:spTree>
      <p:nvGrpSpPr>
        <p:cNvPr id="1" name="Shape 72"/>
        <p:cNvGrpSpPr/>
        <p:nvPr/>
      </p:nvGrpSpPr>
      <p:grpSpPr>
        <a:xfrm>
          <a:off x="0" y="0"/>
          <a:ext cx="0" cy="0"/>
          <a:chOff x="0" y="0"/>
          <a:chExt cx="0" cy="0"/>
        </a:xfrm>
      </p:grpSpPr>
      <p:sp>
        <p:nvSpPr>
          <p:cNvPr id="73" name="Google Shape;73;p14"/>
          <p:cNvSpPr/>
          <p:nvPr/>
        </p:nvSpPr>
        <p:spPr>
          <a:xfrm>
            <a:off x="0" y="-106600"/>
            <a:ext cx="12192000" cy="7518600"/>
          </a:xfrm>
          <a:prstGeom prst="rect">
            <a:avLst/>
          </a:prstGeom>
          <a:gradFill>
            <a:gsLst>
              <a:gs pos="0">
                <a:srgbClr val="E899FD"/>
              </a:gs>
              <a:gs pos="35000">
                <a:srgbClr val="EABAFC"/>
              </a:gs>
              <a:gs pos="100000">
                <a:srgbClr val="F8E3FF"/>
              </a:gs>
            </a:gsLst>
            <a:lin ang="16200000" scaled="0"/>
          </a:gradFill>
          <a:ln w="9525" cap="flat" cmpd="sng">
            <a:solidFill>
              <a:srgbClr val="9A22AE"/>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ru-RU" sz="3200" b="0" i="0" u="none" strike="noStrike" cap="none">
                <a:solidFill>
                  <a:srgbClr val="741B47"/>
                </a:solidFill>
                <a:highlight>
                  <a:srgbClr val="F7D6F5"/>
                </a:highlight>
                <a:latin typeface="Century Gothic"/>
                <a:ea typeface="Century Gothic"/>
                <a:cs typeface="Century Gothic"/>
                <a:sym typeface="Century Gothic"/>
              </a:rPr>
              <a:t>Пріоритетним напрямом реформування освіти, визначених</a:t>
            </a:r>
            <a:endParaRPr sz="3200" b="0" i="0" u="none" strike="noStrike" cap="none">
              <a:solidFill>
                <a:srgbClr val="741B47"/>
              </a:solidFill>
              <a:highlight>
                <a:srgbClr val="F7D6F5"/>
              </a:highlight>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200"/>
              <a:buFont typeface="Arial"/>
              <a:buNone/>
            </a:pPr>
            <a:r>
              <a:rPr lang="ru-RU" sz="3200" b="0" i="0" u="none" strike="noStrike" cap="none">
                <a:solidFill>
                  <a:srgbClr val="741B47"/>
                </a:solidFill>
                <a:highlight>
                  <a:srgbClr val="F7D6F5"/>
                </a:highlight>
                <a:latin typeface="Century Gothic"/>
                <a:ea typeface="Century Gothic"/>
                <a:cs typeface="Century Gothic"/>
                <a:sym typeface="Century Gothic"/>
              </a:rPr>
              <a:t>Державною національною програмою «Освіта. Україна ХХІ сторіччя», є необхідність «досягнення якісно нового рівня у вивченні іноземних мов».         </a:t>
            </a:r>
            <a:endParaRPr sz="3200" b="0" i="0" u="none" strike="noStrike" cap="none">
              <a:solidFill>
                <a:srgbClr val="741B47"/>
              </a:solidFill>
              <a:highlight>
                <a:srgbClr val="F7D6F5"/>
              </a:highlight>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200"/>
              <a:buFont typeface="Arial"/>
              <a:buNone/>
            </a:pPr>
            <a:r>
              <a:rPr lang="ru-RU" sz="3200" b="0" i="0" u="none" strike="noStrike" cap="none">
                <a:solidFill>
                  <a:srgbClr val="741B47"/>
                </a:solidFill>
                <a:highlight>
                  <a:srgbClr val="F7D6F5"/>
                </a:highlight>
                <a:latin typeface="Century Gothic"/>
                <a:ea typeface="Century Gothic"/>
                <a:cs typeface="Century Gothic"/>
                <a:sym typeface="Century Gothic"/>
              </a:rPr>
              <a:t>                                                                                                      На  відміну від інших предметів, англійська мова — це ціла галузь знань, яка розкриває перед студентом скарбницю англомовної культури, відмінний стиль життя.        </a:t>
            </a:r>
            <a:endParaRPr sz="3200" b="0" i="0" u="none" strike="noStrike" cap="none">
              <a:solidFill>
                <a:srgbClr val="741B47"/>
              </a:solidFill>
              <a:highlight>
                <a:srgbClr val="F7D6F5"/>
              </a:highlight>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200"/>
              <a:buFont typeface="Arial"/>
              <a:buNone/>
            </a:pPr>
            <a:r>
              <a:rPr lang="ru-RU" sz="3200" b="0" i="0" u="none" strike="noStrike" cap="none">
                <a:solidFill>
                  <a:srgbClr val="741B47"/>
                </a:solidFill>
                <a:highlight>
                  <a:srgbClr val="F7D6F5"/>
                </a:highlight>
                <a:latin typeface="Century Gothic"/>
                <a:ea typeface="Century Gothic"/>
                <a:cs typeface="Century Gothic"/>
                <a:sym typeface="Century Gothic"/>
              </a:rPr>
              <a:t>                                                                                                                Інтеграція України у світову спільноту потребує утилітарного володіння англійською мовою,котре досягається завдяки   інноваційним технологіям.</a:t>
            </a:r>
            <a:endParaRPr sz="3200" b="0" i="0" u="none" strike="noStrike" cap="none">
              <a:solidFill>
                <a:srgbClr val="741B47"/>
              </a:solidFill>
              <a:highlight>
                <a:srgbClr val="F7D6F5"/>
              </a:highlight>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200"/>
              <a:buFont typeface="Arial"/>
              <a:buNone/>
            </a:pPr>
            <a:r>
              <a:rPr lang="ru-RU" sz="3200" b="0" i="0" u="none" strike="noStrike" cap="none">
                <a:solidFill>
                  <a:schemeClr val="dk1"/>
                </a:solidFill>
                <a:latin typeface="Century Gothic"/>
                <a:ea typeface="Century Gothic"/>
                <a:cs typeface="Century Gothic"/>
                <a:sym typeface="Century Gothic"/>
              </a:rPr>
              <a:t/>
            </a:r>
            <a:br>
              <a:rPr lang="ru-RU" sz="3200" b="0" i="0" u="none" strike="noStrike" cap="none">
                <a:solidFill>
                  <a:schemeClr val="dk1"/>
                </a:solidFill>
                <a:latin typeface="Century Gothic"/>
                <a:ea typeface="Century Gothic"/>
                <a:cs typeface="Century Gothic"/>
                <a:sym typeface="Century Gothic"/>
              </a:rPr>
            </a:br>
            <a:endParaRPr sz="3200" b="0" i="0" u="none" strike="noStrike" cap="none">
              <a:solidFill>
                <a:schemeClr val="dk1"/>
              </a:solidFill>
              <a:latin typeface="Century Gothic"/>
              <a:ea typeface="Century Gothic"/>
              <a:cs typeface="Century Gothic"/>
              <a:sym typeface="Century Gothic"/>
            </a:endParaRPr>
          </a:p>
        </p:txBody>
      </p:sp>
    </p:spTree>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1"/>
          <p:cNvSpPr/>
          <p:nvPr/>
        </p:nvSpPr>
        <p:spPr>
          <a:xfrm>
            <a:off x="0" y="0"/>
            <a:ext cx="12192000" cy="6370934"/>
          </a:xfrm>
          <a:prstGeom prst="rect">
            <a:avLst/>
          </a:prstGeom>
          <a:solidFill>
            <a:srgbClr val="66FFCC"/>
          </a:solid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600"/>
              <a:buFont typeface="Arial"/>
              <a:buNone/>
            </a:pPr>
            <a:r>
              <a:rPr lang="ru-RU" sz="1600" b="0" i="0" u="none" strike="noStrike" cap="none">
                <a:solidFill>
                  <a:srgbClr val="0C0C0C"/>
                </a:solidFill>
                <a:latin typeface="Century Gothic"/>
                <a:ea typeface="Century Gothic"/>
                <a:cs typeface="Century Gothic"/>
                <a:sym typeface="Century Gothic"/>
              </a:rPr>
              <a:t>10.Live Transcribe &amp; Notification (Відтворення тексту по аудіо)  </a:t>
            </a:r>
            <a:endParaRPr sz="1600" b="0" i="0" u="none" strike="noStrike" cap="none">
              <a:solidFill>
                <a:srgbClr val="000000"/>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1600"/>
              <a:buFont typeface="Arial"/>
              <a:buNone/>
            </a:pPr>
            <a:r>
              <a:rPr lang="ru-RU" sz="1600" b="0" i="0" u="none" strike="noStrike" cap="none">
                <a:solidFill>
                  <a:srgbClr val="0C0C0C"/>
                </a:solidFill>
                <a:latin typeface="Century Gothic"/>
                <a:ea typeface="Century Gothic"/>
                <a:cs typeface="Century Gothic"/>
                <a:sym typeface="Century Gothic"/>
              </a:rPr>
              <a:t> https://play.google.com/store/apps/details?id=com.google.audio.hearing.visualization.accessibility.scribe&amp;hl=en_US                                                                                                     </a:t>
            </a:r>
            <a:endParaRPr sz="1600" b="0" i="0" u="none" strike="noStrike" cap="none">
              <a:solidFill>
                <a:srgbClr val="000000"/>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1600"/>
              <a:buFont typeface="Arial"/>
              <a:buNone/>
            </a:pPr>
            <a:r>
              <a:rPr lang="ru-RU" sz="1600" b="0" i="0" u="none" strike="noStrike" cap="none">
                <a:solidFill>
                  <a:srgbClr val="0C0C0C"/>
                </a:solidFill>
                <a:latin typeface="Century Gothic"/>
                <a:ea typeface="Century Gothic"/>
                <a:cs typeface="Century Gothic"/>
                <a:sym typeface="Century Gothic"/>
              </a:rPr>
              <a:t>11.Гугл перекладач  https://translate.google.com/?hl=uk 12.Перекладач Майкрософт  https://www.bing.com/search?q=%D0%9F%D0%B5%D1%80%D0%B5%D0%BA%D0%BB%D0%B0%D0%B4%D0%B0%D1%87+%D0%9C%D0%B0%D0%B9%D0%BA%D1%80%D0%BE%D1%81%D0%BE%D1%84%D1%82&amp;form=ANNTH1&amp;refig=ef14736d159f4f02a67591f7be5e8a40                                                                                                                                                                                                                                                13. Перевірка помилок  https://www.grammarly.com/plans?utm_phase=professional&amp;utm_source=google&amp;utm_medium=cpc&amp;utm_campaign=20127706507&amp;utm_content=652512391093&amp;utm_term=&amp;target=&amp;targetid=dsa-1944057683239&amp;adgroup=148667895043&amp;device=c&amp;matchtype=&amp;placement=&amp;network=g&amp;extension=&amp;clickid=CjwKCAjw1MajBhAcEiwAagW9MeQM5tJiQiGmstme-wKDlsZGCl1EuiZQeLbIEezfOqrI2rFHqO09NhoCnJkQAvD_BwE&amp;gclid=CjwKCAjw1MajBhAcEiwAagW9MeQM5tJiQiGmstme-wKDlsZGCl1EuiZQeLbIEezfOqrI2rFHqO09NhoCnJkQAvD_BwE&amp;gclsrc=aw.ds                                                                </a:t>
            </a:r>
            <a:endParaRPr sz="1600" b="0" i="0" u="none" strike="noStrike" cap="none">
              <a:solidFill>
                <a:srgbClr val="000000"/>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1600"/>
              <a:buFont typeface="Arial"/>
              <a:buNone/>
            </a:pPr>
            <a:r>
              <a:rPr lang="ru-RU" sz="1600" b="0" i="0" u="none" strike="noStrike" cap="none">
                <a:solidFill>
                  <a:srgbClr val="0C0C0C"/>
                </a:solidFill>
                <a:latin typeface="Century Gothic"/>
                <a:ea typeface="Century Gothic"/>
                <a:cs typeface="Century Gothic"/>
                <a:sym typeface="Century Gothic"/>
              </a:rPr>
              <a:t>14. Будинок Британської Ради https://www.britishcouncil.org.ua/english                                                                                                                                                                                                                                                              15. Голос Америки  EVERYDAY GRAMMAR TV    https://learningenglish.voanews.com/                                                  </a:t>
            </a:r>
            <a:endParaRPr sz="1600" b="0" i="0" u="none" strike="noStrike" cap="none">
              <a:solidFill>
                <a:srgbClr val="000000"/>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1600"/>
              <a:buFont typeface="Arial"/>
              <a:buNone/>
            </a:pPr>
            <a:r>
              <a:rPr lang="ru-RU" sz="1600" b="0" i="0" u="none" strike="noStrike" cap="none">
                <a:solidFill>
                  <a:srgbClr val="0C0C0C"/>
                </a:solidFill>
                <a:latin typeface="Century Gothic"/>
                <a:ea typeface="Century Gothic"/>
                <a:cs typeface="Century Gothic"/>
                <a:sym typeface="Century Gothic"/>
              </a:rPr>
              <a:t>16. BBC Learning English   https://www.bbc.co.uk/learningenglish/                                                                                                                                                                      17.Український медичний портал  https://med-ukraine.info/news/2018/anglijska-dlya-medikiv-337</a:t>
            </a:r>
            <a:endParaRPr sz="1600" b="0" i="0" u="none" strike="noStrike" cap="none">
              <a:solidFill>
                <a:srgbClr val="0C0C0C"/>
              </a:solidFill>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32"/>
          <p:cNvPicPr preferRelativeResize="0"/>
          <p:nvPr/>
        </p:nvPicPr>
        <p:blipFill rotWithShape="1">
          <a:blip r:embed="rId3">
            <a:alphaModFix/>
          </a:blip>
          <a:srcRect/>
          <a:stretch/>
        </p:blipFill>
        <p:spPr>
          <a:xfrm>
            <a:off x="-743072" y="412376"/>
            <a:ext cx="12845425" cy="722555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33"/>
          <p:cNvPicPr preferRelativeResize="0"/>
          <p:nvPr/>
        </p:nvPicPr>
        <p:blipFill rotWithShape="1">
          <a:blip r:embed="rId3">
            <a:alphaModFix/>
          </a:blip>
          <a:srcRect/>
          <a:stretch/>
        </p:blipFill>
        <p:spPr>
          <a:xfrm>
            <a:off x="152400" y="152400"/>
            <a:ext cx="12039600" cy="67722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34"/>
          <p:cNvPicPr preferRelativeResize="0"/>
          <p:nvPr/>
        </p:nvPicPr>
        <p:blipFill rotWithShape="1">
          <a:blip r:embed="rId3">
            <a:alphaModFix/>
          </a:blip>
          <a:srcRect/>
          <a:stretch/>
        </p:blipFill>
        <p:spPr>
          <a:xfrm>
            <a:off x="14" y="96200"/>
            <a:ext cx="12191986"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35"/>
          <p:cNvPicPr preferRelativeResize="0"/>
          <p:nvPr/>
        </p:nvPicPr>
        <p:blipFill rotWithShape="1">
          <a:blip r:embed="rId3">
            <a:alphaModFix/>
          </a:blip>
          <a:srcRect/>
          <a:stretch/>
        </p:blipFill>
        <p:spPr>
          <a:xfrm>
            <a:off x="1746823" y="0"/>
            <a:ext cx="8698353" cy="6858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6"/>
          <p:cNvSpPr txBox="1"/>
          <p:nvPr/>
        </p:nvSpPr>
        <p:spPr>
          <a:xfrm>
            <a:off x="0" y="0"/>
            <a:ext cx="12254700" cy="846600"/>
          </a:xfrm>
          <a:prstGeom prst="rect">
            <a:avLst/>
          </a:prstGeom>
          <a:gradFill>
            <a:gsLst>
              <a:gs pos="0">
                <a:srgbClr val="E899FD"/>
              </a:gs>
              <a:gs pos="35000">
                <a:srgbClr val="EABAFC"/>
              </a:gs>
              <a:gs pos="100000">
                <a:srgbClr val="F8E3FF"/>
              </a:gs>
            </a:gsLst>
            <a:lin ang="16200000" scaled="0"/>
          </a:gradFill>
          <a:ln w="9525" cap="flat" cmpd="sng">
            <a:solidFill>
              <a:srgbClr val="9A22AE"/>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300"/>
              <a:buFont typeface="Arial"/>
              <a:buNone/>
            </a:pPr>
            <a:r>
              <a:rPr lang="ru-RU" sz="4300" b="1" i="1" u="none" strike="noStrike" cap="none">
                <a:solidFill>
                  <a:srgbClr val="C00000"/>
                </a:solidFill>
                <a:latin typeface="Century Gothic"/>
                <a:ea typeface="Century Gothic"/>
                <a:cs typeface="Century Gothic"/>
                <a:sym typeface="Century Gothic"/>
              </a:rPr>
              <a:t>Метизний </a:t>
            </a:r>
            <a:r>
              <a:rPr lang="ru-RU" sz="4300" b="0" i="1" u="none" strike="noStrike" cap="none">
                <a:solidFill>
                  <a:srgbClr val="C00000"/>
                </a:solidFill>
                <a:latin typeface="Century Gothic"/>
                <a:ea typeface="Century Gothic"/>
                <a:cs typeface="Century Gothic"/>
                <a:sym typeface="Century Gothic"/>
              </a:rPr>
              <a:t>або</a:t>
            </a:r>
            <a:r>
              <a:rPr lang="ru-RU" sz="4300" b="1" i="1" u="none" strike="noStrike" cap="none">
                <a:solidFill>
                  <a:srgbClr val="C00000"/>
                </a:solidFill>
                <a:latin typeface="Century Gothic"/>
                <a:ea typeface="Century Gothic"/>
                <a:cs typeface="Century Gothic"/>
                <a:sym typeface="Century Gothic"/>
              </a:rPr>
              <a:t> метизований </a:t>
            </a:r>
            <a:r>
              <a:rPr lang="ru-RU" sz="4300" b="0" i="1" u="none" strike="noStrike" cap="none">
                <a:solidFill>
                  <a:srgbClr val="C00000"/>
                </a:solidFill>
                <a:latin typeface="Century Gothic"/>
                <a:ea typeface="Century Gothic"/>
                <a:cs typeface="Century Gothic"/>
                <a:sym typeface="Century Gothic"/>
              </a:rPr>
              <a:t>переклад</a:t>
            </a:r>
            <a:endParaRPr sz="1400" b="0" i="0" u="none" strike="noStrike" cap="none">
              <a:solidFill>
                <a:schemeClr val="dk1"/>
              </a:solidFill>
              <a:latin typeface="Arial"/>
              <a:ea typeface="Arial"/>
              <a:cs typeface="Arial"/>
              <a:sym typeface="Arial"/>
            </a:endParaRPr>
          </a:p>
        </p:txBody>
      </p:sp>
      <p:sp>
        <p:nvSpPr>
          <p:cNvPr id="184" name="Google Shape;184;p36"/>
          <p:cNvSpPr txBox="1"/>
          <p:nvPr/>
        </p:nvSpPr>
        <p:spPr>
          <a:xfrm>
            <a:off x="0" y="729725"/>
            <a:ext cx="12115500" cy="6107700"/>
          </a:xfrm>
          <a:prstGeom prst="rect">
            <a:avLst/>
          </a:prstGeom>
          <a:gradFill>
            <a:gsLst>
              <a:gs pos="0">
                <a:srgbClr val="C5C5C5"/>
              </a:gs>
              <a:gs pos="35000">
                <a:srgbClr val="D6D6D6"/>
              </a:gs>
              <a:gs pos="100000">
                <a:srgbClr val="EFEFEF"/>
              </a:gs>
            </a:gsLst>
            <a:lin ang="16200000" scaled="0"/>
          </a:gradFill>
          <a:ln w="9525" cap="flat" cmpd="sng">
            <a:solidFill>
              <a:srgbClr val="63636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50"/>
              <a:buFont typeface="Arial"/>
              <a:buNone/>
            </a:pPr>
            <a:r>
              <a:rPr lang="ru-RU" sz="1650" b="0" i="0" u="none" strike="noStrike" cap="none">
                <a:solidFill>
                  <a:srgbClr val="262626"/>
                </a:solidFill>
                <a:latin typeface="Arial"/>
                <a:ea typeface="Arial"/>
                <a:cs typeface="Arial"/>
                <a:sym typeface="Arial"/>
              </a:rPr>
              <a:t>       </a:t>
            </a:r>
            <a:r>
              <a:rPr lang="ru-RU" sz="2600" b="0" i="0" u="none" strike="noStrike" cap="none">
                <a:solidFill>
                  <a:schemeClr val="dk2"/>
                </a:solidFill>
                <a:latin typeface="Century Gothic"/>
                <a:ea typeface="Century Gothic"/>
                <a:cs typeface="Century Gothic"/>
                <a:sym typeface="Century Gothic"/>
              </a:rPr>
              <a:t>Слід пам`ятати ,що мова вважається явищем соціо-біологічним і враховувати той факт,що при вивченні  кожен вивчаючий  починає утворювати свою власну мову , тому виникає потреба в спрощенному засвоєнні мови і  тут в пригоді стає </a:t>
            </a:r>
            <a:r>
              <a:rPr lang="ru-RU" sz="2600" b="1" i="1" u="none" strike="noStrike" cap="none">
                <a:solidFill>
                  <a:schemeClr val="dk2"/>
                </a:solidFill>
                <a:latin typeface="Century Gothic"/>
                <a:ea typeface="Century Gothic"/>
                <a:cs typeface="Century Gothic"/>
                <a:sym typeface="Century Gothic"/>
              </a:rPr>
              <a:t>метизація</a:t>
            </a:r>
            <a:r>
              <a:rPr lang="ru-RU" sz="2600" b="0" i="0" u="none" strike="noStrike" cap="none">
                <a:solidFill>
                  <a:schemeClr val="dk2"/>
                </a:solidFill>
                <a:latin typeface="Century Gothic"/>
                <a:ea typeface="Century Gothic"/>
                <a:cs typeface="Century Gothic"/>
                <a:sym typeface="Century Gothic"/>
              </a:rPr>
              <a:t> </a:t>
            </a:r>
            <a:r>
              <a:rPr lang="ru-RU" sz="2600" b="1" i="1" u="none" strike="noStrike" cap="none">
                <a:solidFill>
                  <a:schemeClr val="dk2"/>
                </a:solidFill>
                <a:latin typeface="Century Gothic"/>
                <a:ea typeface="Century Gothic"/>
                <a:cs typeface="Century Gothic"/>
                <a:sym typeface="Century Gothic"/>
              </a:rPr>
              <a:t>мовного</a:t>
            </a:r>
            <a:r>
              <a:rPr lang="ru-RU" sz="2600" b="0" i="0" u="none" strike="noStrike" cap="none">
                <a:solidFill>
                  <a:schemeClr val="dk2"/>
                </a:solidFill>
                <a:latin typeface="Century Gothic"/>
                <a:ea typeface="Century Gothic"/>
                <a:cs typeface="Century Gothic"/>
                <a:sym typeface="Century Gothic"/>
              </a:rPr>
              <a:t> </a:t>
            </a:r>
            <a:r>
              <a:rPr lang="ru-RU" sz="2600" b="1" i="1" u="none" strike="noStrike" cap="none">
                <a:solidFill>
                  <a:schemeClr val="dk2"/>
                </a:solidFill>
                <a:latin typeface="Century Gothic"/>
                <a:ea typeface="Century Gothic"/>
                <a:cs typeface="Century Gothic"/>
                <a:sym typeface="Century Gothic"/>
              </a:rPr>
              <a:t>матеріалу</a:t>
            </a:r>
            <a:r>
              <a:rPr lang="ru-RU" sz="2600" b="0" i="0" u="none" strike="noStrike" cap="none">
                <a:solidFill>
                  <a:schemeClr val="dk2"/>
                </a:solidFill>
                <a:latin typeface="Century Gothic"/>
                <a:ea typeface="Century Gothic"/>
                <a:cs typeface="Century Gothic"/>
                <a:sym typeface="Century Gothic"/>
              </a:rPr>
              <a:t>,тобто  штучне утворення мови вивчення і супровіду ,щоб задовільнити потребу в спілкуванні.                       	                                                                                                                                                                                                                                                                                При опрацюванні граматичних вправ  також варто використовувати </a:t>
            </a:r>
            <a:r>
              <a:rPr lang="ru-RU" sz="2600" b="1" i="1" u="none" strike="noStrike" cap="none">
                <a:solidFill>
                  <a:schemeClr val="dk2"/>
                </a:solidFill>
                <a:latin typeface="Century Gothic"/>
                <a:ea typeface="Century Gothic"/>
                <a:cs typeface="Century Gothic"/>
                <a:sym typeface="Century Gothic"/>
              </a:rPr>
              <a:t>метизний переклад.</a:t>
            </a:r>
            <a:r>
              <a:rPr lang="ru-RU" sz="2600" b="0" i="0" u="none" strike="noStrike" cap="none">
                <a:solidFill>
                  <a:schemeClr val="dk2"/>
                </a:solidFill>
                <a:latin typeface="Century Gothic"/>
                <a:ea typeface="Century Gothic"/>
                <a:cs typeface="Century Gothic"/>
                <a:sym typeface="Century Gothic"/>
              </a:rPr>
              <a:t>Це випадок ,коли одна частина речення або деякі слова вже перекладені ,а решту пропонується опрацювати студенту . Також елементи </a:t>
            </a:r>
            <a:r>
              <a:rPr lang="ru-RU" sz="2600" b="1" i="1" u="none" strike="noStrike" cap="none">
                <a:solidFill>
                  <a:schemeClr val="dk2"/>
                </a:solidFill>
                <a:latin typeface="Century Gothic"/>
                <a:ea typeface="Century Gothic"/>
                <a:cs typeface="Century Gothic"/>
                <a:sym typeface="Century Gothic"/>
              </a:rPr>
              <a:t>метизного перекладу</a:t>
            </a:r>
            <a:r>
              <a:rPr lang="ru-RU" sz="2600" b="0" i="0" u="none" strike="noStrike" cap="none">
                <a:solidFill>
                  <a:schemeClr val="dk2"/>
                </a:solidFill>
                <a:latin typeface="Century Gothic"/>
                <a:ea typeface="Century Gothic"/>
                <a:cs typeface="Century Gothic"/>
                <a:sym typeface="Century Gothic"/>
              </a:rPr>
              <a:t> потрібні для усвідомлення  в процесі </a:t>
            </a:r>
            <a:r>
              <a:rPr lang="ru-RU" sz="2600" b="1" i="1" u="none" strike="noStrike" cap="none">
                <a:solidFill>
                  <a:schemeClr val="dk2"/>
                </a:solidFill>
                <a:latin typeface="Century Gothic"/>
                <a:ea typeface="Century Gothic"/>
                <a:cs typeface="Century Gothic"/>
                <a:sym typeface="Century Gothic"/>
              </a:rPr>
              <a:t>діалогічного мовлення</a:t>
            </a:r>
            <a:r>
              <a:rPr lang="ru-RU" sz="2600" b="0" i="0" u="none" strike="noStrike" cap="none">
                <a:solidFill>
                  <a:schemeClr val="dk2"/>
                </a:solidFill>
                <a:latin typeface="Century Gothic"/>
                <a:ea typeface="Century Gothic"/>
                <a:cs typeface="Century Gothic"/>
                <a:sym typeface="Century Gothic"/>
              </a:rPr>
              <a:t> ,щоб не відволікати увагу від теми розмови і занадто не затримуватися на пошуку правильної граматичної оболонки.</a:t>
            </a:r>
            <a:endParaRPr sz="2600" b="0" i="0" u="none" strike="noStrike" cap="none">
              <a:solidFill>
                <a:schemeClr val="dk2"/>
              </a:solidFill>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7"/>
          <p:cNvSpPr/>
          <p:nvPr/>
        </p:nvSpPr>
        <p:spPr>
          <a:xfrm>
            <a:off x="0" y="0"/>
            <a:ext cx="12192000" cy="7478970"/>
          </a:xfrm>
          <a:prstGeom prst="rect">
            <a:avLst/>
          </a:prstGeom>
          <a:gradFill>
            <a:gsLst>
              <a:gs pos="0">
                <a:srgbClr val="E899FD"/>
              </a:gs>
              <a:gs pos="35000">
                <a:srgbClr val="EABAFC"/>
              </a:gs>
              <a:gs pos="100000">
                <a:srgbClr val="F8E3FF"/>
              </a:gs>
            </a:gsLst>
            <a:lin ang="16200000" scaled="0"/>
          </a:gradFill>
          <a:ln w="9525" cap="flat" cmpd="sng">
            <a:solidFill>
              <a:srgbClr val="9A22AE"/>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ru-RU" sz="1600" b="1" i="0" u="none" strike="noStrike" cap="none">
                <a:solidFill>
                  <a:srgbClr val="0B7542"/>
                </a:solidFill>
                <a:latin typeface="Century Gothic"/>
                <a:ea typeface="Century Gothic"/>
                <a:cs typeface="Century Gothic"/>
                <a:sym typeface="Century Gothic"/>
              </a:rPr>
              <a:t>Exercise 2</a:t>
            </a:r>
            <a:r>
              <a:rPr lang="ru-RU" sz="1600" b="0" i="0" u="none" strike="noStrike" cap="none">
                <a:solidFill>
                  <a:srgbClr val="0B7542"/>
                </a:solidFill>
                <a:latin typeface="Century Gothic"/>
                <a:ea typeface="Century Gothic"/>
                <a:cs typeface="Century Gothic"/>
                <a:sym typeface="Century Gothic"/>
              </a:rPr>
              <a:t>,с.201, Саблук A.Г.,Левандовська Л.В.,English for Medical Student.                                                                                    </a:t>
            </a:r>
            <a:r>
              <a:rPr lang="ru-RU" sz="1600" b="1" i="0" u="none" strike="noStrike" cap="none">
                <a:solidFill>
                  <a:srgbClr val="0B7542"/>
                </a:solidFill>
                <a:latin typeface="Century Gothic"/>
                <a:ea typeface="Century Gothic"/>
                <a:cs typeface="Century Gothic"/>
                <a:sym typeface="Century Gothic"/>
              </a:rPr>
              <a:t>Put the verbs in the correct form . Translate the sentences.</a:t>
            </a:r>
            <a:endParaRPr sz="1600" b="0" i="0" u="none" strike="noStrike" cap="none">
              <a:solidFill>
                <a:srgbClr val="0B7542"/>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r>
              <a:rPr lang="ru-RU" sz="1600" b="0" i="0" u="none" strike="noStrike" cap="none">
                <a:solidFill>
                  <a:srgbClr val="0B7542"/>
                </a:solidFill>
                <a:latin typeface="Century Gothic"/>
                <a:ea typeface="Century Gothic"/>
                <a:cs typeface="Century Gothic"/>
                <a:sym typeface="Century Gothic"/>
              </a:rPr>
              <a:t>1. The skeleton and teeth of the human body </a:t>
            </a:r>
            <a:r>
              <a:rPr lang="ru-RU" sz="1600" b="1" i="1" u="none" strike="noStrike" cap="none">
                <a:solidFill>
                  <a:srgbClr val="0B7542"/>
                </a:solidFill>
                <a:latin typeface="Century Gothic"/>
                <a:ea typeface="Century Gothic"/>
                <a:cs typeface="Century Gothic"/>
                <a:sym typeface="Century Gothic"/>
              </a:rPr>
              <a:t>(містити) </a:t>
            </a:r>
            <a:r>
              <a:rPr lang="ru-RU" sz="1600" b="0" i="0" u="none" strike="noStrike" cap="none">
                <a:solidFill>
                  <a:srgbClr val="0B7542"/>
                </a:solidFill>
                <a:latin typeface="Century Gothic"/>
                <a:ea typeface="Century Gothic"/>
                <a:cs typeface="Century Gothic"/>
                <a:sym typeface="Century Gothic"/>
              </a:rPr>
              <a:t>ions which </a:t>
            </a:r>
            <a:r>
              <a:rPr lang="ru-RU" sz="1600" b="0" i="1" u="none" strike="noStrike" cap="none">
                <a:solidFill>
                  <a:srgbClr val="0B7542"/>
                </a:solidFill>
                <a:latin typeface="Century Gothic"/>
                <a:ea typeface="Century Gothic"/>
                <a:cs typeface="Century Gothic"/>
                <a:sym typeface="Century Gothic"/>
              </a:rPr>
              <a:t>(утворювати)</a:t>
            </a:r>
            <a:r>
              <a:rPr lang="ru-RU" sz="1600" b="0" i="0" u="none" strike="noStrike" cap="none">
                <a:solidFill>
                  <a:srgbClr val="0B7542"/>
                </a:solidFill>
                <a:latin typeface="Century Gothic"/>
                <a:ea typeface="Century Gothic"/>
                <a:cs typeface="Century Gothic"/>
                <a:sym typeface="Century Gothic"/>
              </a:rPr>
              <a:t> from organic acids and bases and compounds of fluorine.</a:t>
            </a:r>
            <a:endParaRPr/>
          </a:p>
          <a:p>
            <a:pPr marL="0" marR="0" lvl="0" indent="0" algn="l" rtl="0">
              <a:lnSpc>
                <a:spcPct val="100000"/>
              </a:lnSpc>
              <a:spcBef>
                <a:spcPts val="0"/>
              </a:spcBef>
              <a:spcAft>
                <a:spcPts val="0"/>
              </a:spcAft>
              <a:buNone/>
            </a:pPr>
            <a:r>
              <a:rPr lang="ru-RU" sz="1600" b="0" i="0" u="none" strike="noStrike" cap="none">
                <a:solidFill>
                  <a:srgbClr val="0B7542"/>
                </a:solidFill>
                <a:latin typeface="Century Gothic"/>
                <a:ea typeface="Century Gothic"/>
                <a:cs typeface="Century Gothic"/>
                <a:sym typeface="Century Gothic"/>
              </a:rPr>
              <a:t>2. About one tenth of phosphorus </a:t>
            </a:r>
            <a:r>
              <a:rPr lang="ru-RU" sz="1600" b="1" i="1" u="none" strike="noStrike" cap="none">
                <a:solidFill>
                  <a:srgbClr val="0B7542"/>
                </a:solidFill>
                <a:latin typeface="Century Gothic"/>
                <a:ea typeface="Century Gothic"/>
                <a:cs typeface="Century Gothic"/>
                <a:sym typeface="Century Gothic"/>
              </a:rPr>
              <a:t>(сполучати)</a:t>
            </a:r>
            <a:r>
              <a:rPr lang="ru-RU" sz="1600" b="1" i="0" u="none" strike="noStrike" cap="none">
                <a:solidFill>
                  <a:srgbClr val="0B7542"/>
                </a:solidFill>
                <a:latin typeface="Century Gothic"/>
                <a:ea typeface="Century Gothic"/>
                <a:cs typeface="Century Gothic"/>
                <a:sym typeface="Century Gothic"/>
              </a:rPr>
              <a:t> </a:t>
            </a:r>
            <a:r>
              <a:rPr lang="ru-RU" sz="1600" b="0" i="0" u="none" strike="noStrike" cap="none">
                <a:solidFill>
                  <a:srgbClr val="0B7542"/>
                </a:solidFill>
                <a:latin typeface="Century Gothic"/>
                <a:ea typeface="Century Gothic"/>
                <a:cs typeface="Century Gothic"/>
                <a:sym typeface="Century Gothic"/>
              </a:rPr>
              <a:t>with organic compounds.</a:t>
            </a:r>
            <a:endParaRPr/>
          </a:p>
          <a:p>
            <a:pPr marL="0" marR="0" lvl="0" indent="0" algn="l" rtl="0">
              <a:lnSpc>
                <a:spcPct val="100000"/>
              </a:lnSpc>
              <a:spcBef>
                <a:spcPts val="0"/>
              </a:spcBef>
              <a:spcAft>
                <a:spcPts val="0"/>
              </a:spcAft>
              <a:buNone/>
            </a:pPr>
            <a:r>
              <a:rPr lang="ru-RU" sz="1600" b="0" i="0" u="none" strike="noStrike" cap="none">
                <a:solidFill>
                  <a:srgbClr val="0B7542"/>
                </a:solidFill>
                <a:latin typeface="Century Gothic"/>
                <a:ea typeface="Century Gothic"/>
                <a:cs typeface="Century Gothic"/>
                <a:sym typeface="Century Gothic"/>
              </a:rPr>
              <a:t>3. Climate, temperature and intake of drugs </a:t>
            </a:r>
            <a:r>
              <a:rPr lang="ru-RU" sz="1600" b="1" i="1" u="none" strike="noStrike" cap="none">
                <a:solidFill>
                  <a:srgbClr val="0B7542"/>
                </a:solidFill>
                <a:latin typeface="Century Gothic"/>
                <a:ea typeface="Century Gothic"/>
                <a:cs typeface="Century Gothic"/>
                <a:sym typeface="Century Gothic"/>
              </a:rPr>
              <a:t>(впливати)</a:t>
            </a:r>
            <a:r>
              <a:rPr lang="ru-RU" sz="1600" b="1" i="0" u="none" strike="noStrike" cap="none">
                <a:solidFill>
                  <a:srgbClr val="0B7542"/>
                </a:solidFill>
                <a:latin typeface="Century Gothic"/>
                <a:ea typeface="Century Gothic"/>
                <a:cs typeface="Century Gothic"/>
                <a:sym typeface="Century Gothic"/>
              </a:rPr>
              <a:t> </a:t>
            </a:r>
            <a:r>
              <a:rPr lang="ru-RU" sz="1600" b="0" i="0" u="none" strike="noStrike" cap="none">
                <a:solidFill>
                  <a:srgbClr val="0B7542"/>
                </a:solidFill>
                <a:latin typeface="Century Gothic"/>
                <a:ea typeface="Century Gothic"/>
                <a:cs typeface="Century Gothic"/>
                <a:sym typeface="Century Gothic"/>
              </a:rPr>
              <a:t>the amount of water in the body.</a:t>
            </a:r>
            <a:endParaRPr/>
          </a:p>
          <a:p>
            <a:pPr marL="0" marR="0" lvl="0" indent="0" algn="l" rtl="0">
              <a:lnSpc>
                <a:spcPct val="100000"/>
              </a:lnSpc>
              <a:spcBef>
                <a:spcPts val="0"/>
              </a:spcBef>
              <a:spcAft>
                <a:spcPts val="0"/>
              </a:spcAft>
              <a:buNone/>
            </a:pPr>
            <a:r>
              <a:rPr lang="ru-RU" sz="1600" b="0" i="0" u="none" strike="noStrike" cap="none">
                <a:solidFill>
                  <a:srgbClr val="0B7542"/>
                </a:solidFill>
                <a:latin typeface="Century Gothic"/>
                <a:ea typeface="Century Gothic"/>
                <a:cs typeface="Century Gothic"/>
                <a:sym typeface="Century Gothic"/>
              </a:rPr>
              <a:t>4. Chronic poisoning</a:t>
            </a:r>
            <a:r>
              <a:rPr lang="ru-RU" sz="1600" b="0" i="1" u="none" strike="noStrike" cap="none">
                <a:solidFill>
                  <a:srgbClr val="0B7542"/>
                </a:solidFill>
                <a:latin typeface="Century Gothic"/>
                <a:ea typeface="Century Gothic"/>
                <a:cs typeface="Century Gothic"/>
                <a:sym typeface="Century Gothic"/>
              </a:rPr>
              <a:t> </a:t>
            </a:r>
            <a:r>
              <a:rPr lang="ru-RU" sz="1600" b="1" i="1" u="none" strike="noStrike" cap="none">
                <a:solidFill>
                  <a:srgbClr val="0B7542"/>
                </a:solidFill>
                <a:latin typeface="Century Gothic"/>
                <a:ea typeface="Century Gothic"/>
                <a:cs typeface="Century Gothic"/>
                <a:sym typeface="Century Gothic"/>
              </a:rPr>
              <a:t>(відбуватись)</a:t>
            </a:r>
            <a:r>
              <a:rPr lang="ru-RU" sz="1600" b="1" i="0" u="none" strike="noStrike" cap="none">
                <a:solidFill>
                  <a:srgbClr val="0B7542"/>
                </a:solidFill>
                <a:latin typeface="Century Gothic"/>
                <a:ea typeface="Century Gothic"/>
                <a:cs typeface="Century Gothic"/>
                <a:sym typeface="Century Gothic"/>
              </a:rPr>
              <a:t> </a:t>
            </a:r>
            <a:r>
              <a:rPr lang="ru-RU" sz="1600" b="0" i="0" u="none" strike="noStrike" cap="none">
                <a:solidFill>
                  <a:srgbClr val="0B7542"/>
                </a:solidFill>
                <a:latin typeface="Century Gothic"/>
                <a:ea typeface="Century Gothic"/>
                <a:cs typeface="Century Gothic"/>
                <a:sym typeface="Century Gothic"/>
              </a:rPr>
              <a:t>when the dose is sufficient to cause moderate symptoms.</a:t>
            </a:r>
            <a:endParaRPr/>
          </a:p>
          <a:p>
            <a:pPr marL="0" marR="0" lvl="0" indent="0" algn="l" rtl="0">
              <a:lnSpc>
                <a:spcPct val="100000"/>
              </a:lnSpc>
              <a:spcBef>
                <a:spcPts val="0"/>
              </a:spcBef>
              <a:spcAft>
                <a:spcPts val="0"/>
              </a:spcAft>
              <a:buNone/>
            </a:pPr>
            <a:r>
              <a:rPr lang="ru-RU" sz="1600" b="0" i="0" u="none" strike="noStrike" cap="none">
                <a:solidFill>
                  <a:srgbClr val="0B7542"/>
                </a:solidFill>
                <a:latin typeface="Century Gothic"/>
                <a:ea typeface="Century Gothic"/>
                <a:cs typeface="Century Gothic"/>
                <a:sym typeface="Century Gothic"/>
              </a:rPr>
              <a:t>5. Methyl alcohol </a:t>
            </a:r>
            <a:r>
              <a:rPr lang="ru-RU" sz="1600" b="1" i="1" u="none" strike="noStrike" cap="none">
                <a:solidFill>
                  <a:srgbClr val="0B7542"/>
                </a:solidFill>
                <a:latin typeface="Century Gothic"/>
                <a:ea typeface="Century Gothic"/>
                <a:cs typeface="Century Gothic"/>
                <a:sym typeface="Century Gothic"/>
              </a:rPr>
              <a:t>(змішуватu)</a:t>
            </a:r>
            <a:r>
              <a:rPr lang="ru-RU" sz="1600" b="1" i="0" u="none" strike="noStrike" cap="none">
                <a:solidFill>
                  <a:srgbClr val="0B7542"/>
                </a:solidFill>
                <a:latin typeface="Century Gothic"/>
                <a:ea typeface="Century Gothic"/>
                <a:cs typeface="Century Gothic"/>
                <a:sym typeface="Century Gothic"/>
              </a:rPr>
              <a:t> </a:t>
            </a:r>
            <a:r>
              <a:rPr lang="ru-RU" sz="1600" b="0" i="0" u="none" strike="noStrike" cap="none">
                <a:solidFill>
                  <a:srgbClr val="0B7542"/>
                </a:solidFill>
                <a:latin typeface="Century Gothic"/>
                <a:ea typeface="Century Gothic"/>
                <a:cs typeface="Century Gothic"/>
                <a:sym typeface="Century Gothic"/>
              </a:rPr>
              <a:t>in all proportions with water.</a:t>
            </a:r>
            <a:endParaRPr/>
          </a:p>
          <a:p>
            <a:pPr marL="0" marR="0" lvl="0" indent="0" algn="l" rtl="0">
              <a:lnSpc>
                <a:spcPct val="100000"/>
              </a:lnSpc>
              <a:spcBef>
                <a:spcPts val="0"/>
              </a:spcBef>
              <a:spcAft>
                <a:spcPts val="0"/>
              </a:spcAft>
              <a:buNone/>
            </a:pPr>
            <a:r>
              <a:rPr lang="ru-RU" sz="1600" b="0" i="0" u="none" strike="noStrike" cap="none">
                <a:solidFill>
                  <a:srgbClr val="0B7542"/>
                </a:solidFill>
                <a:latin typeface="Century Gothic"/>
                <a:ea typeface="Century Gothic"/>
                <a:cs typeface="Century Gothic"/>
                <a:sym typeface="Century Gothic"/>
              </a:rPr>
              <a:t>6. Iron, cobalt and nickel which </a:t>
            </a:r>
            <a:r>
              <a:rPr lang="ru-RU" sz="1600" b="1" i="1" u="none" strike="noStrike" cap="none">
                <a:solidFill>
                  <a:srgbClr val="0B7542"/>
                </a:solidFill>
                <a:latin typeface="Century Gothic"/>
                <a:ea typeface="Century Gothic"/>
                <a:cs typeface="Century Gothic"/>
                <a:sym typeface="Century Gothic"/>
              </a:rPr>
              <a:t>(входити до складу</a:t>
            </a:r>
            <a:r>
              <a:rPr lang="ru-RU" sz="1600" b="0" i="1" u="none" strike="noStrike" cap="none">
                <a:solidFill>
                  <a:srgbClr val="0B7542"/>
                </a:solidFill>
                <a:latin typeface="Century Gothic"/>
                <a:ea typeface="Century Gothic"/>
                <a:cs typeface="Century Gothic"/>
                <a:sym typeface="Century Gothic"/>
              </a:rPr>
              <a:t>)</a:t>
            </a:r>
            <a:r>
              <a:rPr lang="ru-RU" sz="1600" b="0" i="0" u="none" strike="noStrike" cap="none">
                <a:solidFill>
                  <a:srgbClr val="0B7542"/>
                </a:solidFill>
                <a:latin typeface="Century Gothic"/>
                <a:ea typeface="Century Gothic"/>
                <a:cs typeface="Century Gothic"/>
                <a:sym typeface="Century Gothic"/>
              </a:rPr>
              <a:t> Group VIII of the Periodic Classification </a:t>
            </a:r>
            <a:r>
              <a:rPr lang="ru-RU" sz="1600" b="1" i="1" u="none" strike="noStrike" cap="none">
                <a:solidFill>
                  <a:srgbClr val="0B7542"/>
                </a:solidFill>
                <a:latin typeface="Century Gothic"/>
                <a:ea typeface="Century Gothic"/>
                <a:cs typeface="Century Gothic"/>
                <a:sym typeface="Century Gothic"/>
              </a:rPr>
              <a:t>(знаходити)</a:t>
            </a:r>
            <a:r>
              <a:rPr lang="ru-RU" sz="1600" b="1" i="0" u="none" strike="noStrike" cap="none">
                <a:solidFill>
                  <a:srgbClr val="0B7542"/>
                </a:solidFill>
                <a:latin typeface="Century Gothic"/>
                <a:ea typeface="Century Gothic"/>
                <a:cs typeface="Century Gothic"/>
                <a:sym typeface="Century Gothic"/>
              </a:rPr>
              <a:t> </a:t>
            </a:r>
            <a:r>
              <a:rPr lang="ru-RU" sz="1600" b="0" i="0" u="none" strike="noStrike" cap="none">
                <a:solidFill>
                  <a:srgbClr val="0B7542"/>
                </a:solidFill>
                <a:latin typeface="Century Gothic"/>
                <a:ea typeface="Century Gothic"/>
                <a:cs typeface="Century Gothic"/>
                <a:sym typeface="Century Gothic"/>
              </a:rPr>
              <a:t>wide use in medicine.</a:t>
            </a:r>
            <a:endParaRPr/>
          </a:p>
          <a:p>
            <a:pPr marL="0" marR="0" lvl="0" indent="0" algn="l" rtl="0">
              <a:lnSpc>
                <a:spcPct val="100000"/>
              </a:lnSpc>
              <a:spcBef>
                <a:spcPts val="0"/>
              </a:spcBef>
              <a:spcAft>
                <a:spcPts val="0"/>
              </a:spcAft>
              <a:buNone/>
            </a:pPr>
            <a:r>
              <a:rPr lang="ru-RU" sz="1600" b="0" i="0" u="none" strike="noStrike" cap="none">
                <a:solidFill>
                  <a:srgbClr val="0B7542"/>
                </a:solidFill>
                <a:latin typeface="Century Gothic"/>
                <a:ea typeface="Century Gothic"/>
                <a:cs typeface="Century Gothic"/>
                <a:sym typeface="Century Gothic"/>
              </a:rPr>
              <a:t>7. When different atoms </a:t>
            </a:r>
            <a:r>
              <a:rPr lang="ru-RU" sz="1600" b="1" i="1" u="none" strike="noStrike" cap="none">
                <a:solidFill>
                  <a:srgbClr val="0B7542"/>
                </a:solidFill>
                <a:latin typeface="Century Gothic"/>
                <a:ea typeface="Century Gothic"/>
                <a:cs typeface="Century Gothic"/>
                <a:sym typeface="Century Gothic"/>
              </a:rPr>
              <a:t>(сполучати)</a:t>
            </a:r>
            <a:r>
              <a:rPr lang="ru-RU" sz="1600" b="1" i="0" u="none" strike="noStrike" cap="none">
                <a:solidFill>
                  <a:srgbClr val="0B7542"/>
                </a:solidFill>
                <a:latin typeface="Century Gothic"/>
                <a:ea typeface="Century Gothic"/>
                <a:cs typeface="Century Gothic"/>
                <a:sym typeface="Century Gothic"/>
              </a:rPr>
              <a:t>, </a:t>
            </a:r>
            <a:r>
              <a:rPr lang="ru-RU" sz="1600" b="0" i="0" u="none" strike="noStrike" cap="none">
                <a:solidFill>
                  <a:srgbClr val="0B7542"/>
                </a:solidFill>
                <a:latin typeface="Century Gothic"/>
                <a:ea typeface="Century Gothic"/>
                <a:cs typeface="Century Gothic"/>
                <a:sym typeface="Century Gothic"/>
              </a:rPr>
              <a:t>the formulas </a:t>
            </a:r>
            <a:r>
              <a:rPr lang="ru-RU" sz="1600" b="0" i="1" u="none" strike="noStrike" cap="none">
                <a:solidFill>
                  <a:srgbClr val="0B7542"/>
                </a:solidFill>
                <a:latin typeface="Century Gothic"/>
                <a:ea typeface="Century Gothic"/>
                <a:cs typeface="Century Gothic"/>
                <a:sym typeface="Century Gothic"/>
              </a:rPr>
              <a:t>(показувати)</a:t>
            </a:r>
            <a:r>
              <a:rPr lang="ru-RU" sz="1600" b="0" i="0" u="none" strike="noStrike" cap="none">
                <a:solidFill>
                  <a:srgbClr val="0B7542"/>
                </a:solidFill>
                <a:latin typeface="Century Gothic"/>
                <a:ea typeface="Century Gothic"/>
                <a:cs typeface="Century Gothic"/>
                <a:sym typeface="Century Gothic"/>
              </a:rPr>
              <a:t> what atoms and how many of them are present.</a:t>
            </a:r>
            <a:endParaRPr/>
          </a:p>
          <a:p>
            <a:pPr marL="0" marR="0" lvl="0" indent="0" algn="l" rtl="0">
              <a:lnSpc>
                <a:spcPct val="100000"/>
              </a:lnSpc>
              <a:spcBef>
                <a:spcPts val="0"/>
              </a:spcBef>
              <a:spcAft>
                <a:spcPts val="0"/>
              </a:spcAft>
              <a:buNone/>
            </a:pPr>
            <a:r>
              <a:rPr lang="ru-RU" sz="1600" b="0" i="0" u="none" strike="noStrike" cap="none">
                <a:solidFill>
                  <a:srgbClr val="0B7542"/>
                </a:solidFill>
                <a:latin typeface="Century Gothic"/>
                <a:ea typeface="Century Gothic"/>
                <a:cs typeface="Century Gothic"/>
                <a:sym typeface="Century Gothic"/>
              </a:rPr>
              <a:t>8. Melting and boiling</a:t>
            </a:r>
            <a:r>
              <a:rPr lang="ru-RU" sz="1600" b="0" i="1" u="none" strike="noStrike" cap="none">
                <a:solidFill>
                  <a:srgbClr val="0B7542"/>
                </a:solidFill>
                <a:latin typeface="Century Gothic"/>
                <a:ea typeface="Century Gothic"/>
                <a:cs typeface="Century Gothic"/>
                <a:sym typeface="Century Gothic"/>
              </a:rPr>
              <a:t> </a:t>
            </a:r>
            <a:r>
              <a:rPr lang="ru-RU" sz="1600" b="1" i="1" u="none" strike="noStrike" cap="none">
                <a:solidFill>
                  <a:srgbClr val="0B7542"/>
                </a:solidFill>
                <a:latin typeface="Century Gothic"/>
                <a:ea typeface="Century Gothic"/>
                <a:cs typeface="Century Gothic"/>
                <a:sym typeface="Century Gothic"/>
              </a:rPr>
              <a:t>(розглядати</a:t>
            </a:r>
            <a:r>
              <a:rPr lang="ru-RU" sz="1600" b="0" i="1" u="none" strike="noStrike" cap="none">
                <a:solidFill>
                  <a:srgbClr val="0B7542"/>
                </a:solidFill>
                <a:latin typeface="Century Gothic"/>
                <a:ea typeface="Century Gothic"/>
                <a:cs typeface="Century Gothic"/>
                <a:sym typeface="Century Gothic"/>
              </a:rPr>
              <a:t>)</a:t>
            </a:r>
            <a:r>
              <a:rPr lang="ru-RU" sz="1600" b="0" i="0" u="none" strike="noStrike" cap="none">
                <a:solidFill>
                  <a:srgbClr val="0B7542"/>
                </a:solidFill>
                <a:latin typeface="Century Gothic"/>
                <a:ea typeface="Century Gothic"/>
                <a:cs typeface="Century Gothic"/>
                <a:sym typeface="Century Gothic"/>
              </a:rPr>
              <a:t> as physical changes.</a:t>
            </a:r>
            <a:endParaRPr/>
          </a:p>
          <a:p>
            <a:pPr marL="0" marR="0" lvl="0" indent="0" algn="l" rtl="0">
              <a:lnSpc>
                <a:spcPct val="100000"/>
              </a:lnSpc>
              <a:spcBef>
                <a:spcPts val="0"/>
              </a:spcBef>
              <a:spcAft>
                <a:spcPts val="0"/>
              </a:spcAft>
              <a:buNone/>
            </a:pPr>
            <a:r>
              <a:rPr lang="ru-RU" sz="1600" b="0" i="0" u="none" strike="noStrike" cap="none">
                <a:solidFill>
                  <a:srgbClr val="0B7542"/>
                </a:solidFill>
                <a:latin typeface="Century Gothic"/>
                <a:ea typeface="Century Gothic"/>
                <a:cs typeface="Century Gothic"/>
                <a:sym typeface="Century Gothic"/>
              </a:rPr>
              <a:t>9. More than 20 amino acids </a:t>
            </a:r>
            <a:r>
              <a:rPr lang="ru-RU" sz="1600" b="1" i="1" u="none" strike="noStrike" cap="none">
                <a:solidFill>
                  <a:srgbClr val="0B7542"/>
                </a:solidFill>
                <a:latin typeface="Century Gothic"/>
                <a:ea typeface="Century Gothic"/>
                <a:cs typeface="Century Gothic"/>
                <a:sym typeface="Century Gothic"/>
              </a:rPr>
              <a:t>(виділяти</a:t>
            </a:r>
            <a:r>
              <a:rPr lang="ru-RU" sz="1600" b="0" i="1" u="none" strike="noStrike" cap="none">
                <a:solidFill>
                  <a:srgbClr val="0B7542"/>
                </a:solidFill>
                <a:latin typeface="Century Gothic"/>
                <a:ea typeface="Century Gothic"/>
                <a:cs typeface="Century Gothic"/>
                <a:sym typeface="Century Gothic"/>
              </a:rPr>
              <a:t>) </a:t>
            </a:r>
            <a:r>
              <a:rPr lang="ru-RU" sz="1600" b="0" i="0" u="none" strike="noStrike" cap="none">
                <a:solidFill>
                  <a:srgbClr val="0B7542"/>
                </a:solidFill>
                <a:latin typeface="Century Gothic"/>
                <a:ea typeface="Century Gothic"/>
                <a:cs typeface="Century Gothic"/>
                <a:sym typeface="Century Gothic"/>
              </a:rPr>
              <a:t>from protein mass during our last experiment.</a:t>
            </a:r>
            <a:endParaRPr/>
          </a:p>
          <a:p>
            <a:pPr marL="0" marR="0" lvl="0" indent="0" algn="l" rtl="0">
              <a:lnSpc>
                <a:spcPct val="100000"/>
              </a:lnSpc>
              <a:spcBef>
                <a:spcPts val="0"/>
              </a:spcBef>
              <a:spcAft>
                <a:spcPts val="0"/>
              </a:spcAft>
              <a:buNone/>
            </a:pPr>
            <a:r>
              <a:rPr lang="ru-RU" sz="1600" b="0" i="0" u="none" strike="noStrike" cap="none">
                <a:solidFill>
                  <a:srgbClr val="0B7542"/>
                </a:solidFill>
                <a:latin typeface="Century Gothic"/>
                <a:ea typeface="Century Gothic"/>
                <a:cs typeface="Century Gothic"/>
                <a:sym typeface="Century Gothic"/>
              </a:rPr>
              <a:t>10. All the vessels </a:t>
            </a:r>
            <a:r>
              <a:rPr lang="ru-RU" sz="1600" b="1" i="1" u="none" strike="noStrike" cap="none">
                <a:solidFill>
                  <a:srgbClr val="0B7542"/>
                </a:solidFill>
                <a:latin typeface="Century Gothic"/>
                <a:ea typeface="Century Gothic"/>
                <a:cs typeface="Century Gothic"/>
                <a:sym typeface="Century Gothic"/>
              </a:rPr>
              <a:t>(промити)</a:t>
            </a:r>
            <a:r>
              <a:rPr lang="ru-RU" sz="1600" b="1" i="0" u="none" strike="noStrike" cap="none">
                <a:solidFill>
                  <a:srgbClr val="0B7542"/>
                </a:solidFill>
                <a:latin typeface="Century Gothic"/>
                <a:ea typeface="Century Gothic"/>
                <a:cs typeface="Century Gothic"/>
                <a:sym typeface="Century Gothic"/>
              </a:rPr>
              <a:t> </a:t>
            </a:r>
            <a:r>
              <a:rPr lang="ru-RU" sz="1600" b="0" i="0" u="none" strike="noStrike" cap="none">
                <a:solidFill>
                  <a:srgbClr val="0B7542"/>
                </a:solidFill>
                <a:latin typeface="Century Gothic"/>
                <a:ea typeface="Century Gothic"/>
                <a:cs typeface="Century Gothic"/>
                <a:sym typeface="Century Gothic"/>
              </a:rPr>
              <a:t>carefully and </a:t>
            </a:r>
            <a:r>
              <a:rPr lang="ru-RU" sz="1600" b="1" i="1" u="none" strike="noStrike" cap="none">
                <a:solidFill>
                  <a:srgbClr val="0B7542"/>
                </a:solidFill>
                <a:latin typeface="Century Gothic"/>
                <a:ea typeface="Century Gothic"/>
                <a:cs typeface="Century Gothic"/>
                <a:sym typeface="Century Gothic"/>
              </a:rPr>
              <a:t>(сушити).</a:t>
            </a:r>
            <a:endParaRPr sz="1600" b="1" i="0" u="none" strike="noStrike" cap="none">
              <a:solidFill>
                <a:srgbClr val="0B7542"/>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r>
              <a:rPr lang="ru-RU" sz="1600" b="0" i="0" u="none" strike="noStrike" cap="none">
                <a:solidFill>
                  <a:srgbClr val="0B7542"/>
                </a:solidFill>
                <a:latin typeface="Century Gothic"/>
                <a:ea typeface="Century Gothic"/>
                <a:cs typeface="Century Gothic"/>
                <a:sym typeface="Century Gothic"/>
              </a:rPr>
              <a:t>11. The change in density</a:t>
            </a:r>
            <a:r>
              <a:rPr lang="ru-RU" sz="1600" b="0" i="1" u="none" strike="noStrike" cap="none">
                <a:solidFill>
                  <a:srgbClr val="0B7542"/>
                </a:solidFill>
                <a:latin typeface="Century Gothic"/>
                <a:ea typeface="Century Gothic"/>
                <a:cs typeface="Century Gothic"/>
                <a:sym typeface="Century Gothic"/>
              </a:rPr>
              <a:t> </a:t>
            </a:r>
            <a:r>
              <a:rPr lang="ru-RU" sz="1600" b="1" i="1" u="none" strike="noStrike" cap="none">
                <a:solidFill>
                  <a:srgbClr val="0B7542"/>
                </a:solidFill>
                <a:latin typeface="Century Gothic"/>
                <a:ea typeface="Century Gothic"/>
                <a:cs typeface="Century Gothic"/>
                <a:sym typeface="Century Gothic"/>
              </a:rPr>
              <a:t>(спостерігати)</a:t>
            </a:r>
            <a:r>
              <a:rPr lang="ru-RU" sz="1600" b="1" i="0" u="none" strike="noStrike" cap="none">
                <a:solidFill>
                  <a:srgbClr val="0B7542"/>
                </a:solidFill>
                <a:latin typeface="Century Gothic"/>
                <a:ea typeface="Century Gothic"/>
                <a:cs typeface="Century Gothic"/>
                <a:sym typeface="Century Gothic"/>
              </a:rPr>
              <a:t> </a:t>
            </a:r>
            <a:r>
              <a:rPr lang="ru-RU" sz="1600" b="0" i="0" u="none" strike="noStrike" cap="none">
                <a:solidFill>
                  <a:srgbClr val="0B7542"/>
                </a:solidFill>
                <a:latin typeface="Century Gothic"/>
                <a:ea typeface="Century Gothic"/>
                <a:cs typeface="Century Gothic"/>
                <a:sym typeface="Century Gothic"/>
              </a:rPr>
              <a:t>at the end of the test.                                                                                                                                                                                                                                                                                   </a:t>
            </a:r>
            <a:r>
              <a:rPr lang="ru-RU" sz="1600" b="1" i="0" u="none" strike="noStrike" cap="none">
                <a:solidFill>
                  <a:srgbClr val="0B7542"/>
                </a:solidFill>
                <a:latin typeface="Century Gothic"/>
                <a:ea typeface="Century Gothic"/>
                <a:cs typeface="Century Gothic"/>
                <a:sym typeface="Century Gothic"/>
              </a:rPr>
              <a:t>Exercise 7. </a:t>
            </a:r>
            <a:r>
              <a:rPr lang="ru-RU" sz="1600" b="0" i="0" u="none" strike="noStrike" cap="none">
                <a:solidFill>
                  <a:srgbClr val="0B7542"/>
                </a:solidFill>
                <a:latin typeface="Century Gothic"/>
                <a:ea typeface="Century Gothic"/>
                <a:cs typeface="Century Gothic"/>
                <a:sym typeface="Century Gothic"/>
              </a:rPr>
              <a:t>,с.149-150, Саблук A.Г., Левандовська Л.В. ,English for Medical Student.                                                                                                     </a:t>
            </a:r>
            <a:r>
              <a:rPr lang="ru-RU" sz="1600" b="1" i="0" u="none" strike="noStrike" cap="none">
                <a:solidFill>
                  <a:srgbClr val="0B7542"/>
                </a:solidFill>
                <a:latin typeface="Century Gothic"/>
                <a:ea typeface="Century Gothic"/>
                <a:cs typeface="Century Gothic"/>
                <a:sym typeface="Century Gothic"/>
              </a:rPr>
              <a:t>Complete the text. Translate the endings of the sentences into English . Retell the text.</a:t>
            </a:r>
            <a:endParaRPr sz="1600" b="0" i="0" u="none" strike="noStrike" cap="none">
              <a:solidFill>
                <a:srgbClr val="0B7542"/>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r>
              <a:rPr lang="ru-RU" sz="1600" b="0" i="0" u="none" strike="noStrike" cap="none">
                <a:solidFill>
                  <a:srgbClr val="0B7542"/>
                </a:solidFill>
                <a:latin typeface="Century Gothic"/>
                <a:ea typeface="Century Gothic"/>
                <a:cs typeface="Century Gothic"/>
                <a:sym typeface="Century Gothic"/>
              </a:rPr>
              <a:t>The work of a nurse</a:t>
            </a:r>
            <a:r>
              <a:rPr lang="ru-RU" sz="1600" b="0" i="1" u="none" strike="noStrike" cap="none">
                <a:solidFill>
                  <a:srgbClr val="0B7542"/>
                </a:solidFill>
                <a:latin typeface="Century Gothic"/>
                <a:ea typeface="Century Gothic"/>
                <a:cs typeface="Century Gothic"/>
                <a:sym typeface="Century Gothic"/>
              </a:rPr>
              <a:t> </a:t>
            </a:r>
            <a:r>
              <a:rPr lang="ru-RU" sz="1600" b="1" i="1" u="none" strike="noStrike" cap="none">
                <a:solidFill>
                  <a:srgbClr val="0B7542"/>
                </a:solidFill>
                <a:latin typeface="Century Gothic"/>
                <a:ea typeface="Century Gothic"/>
                <a:cs typeface="Century Gothic"/>
                <a:sym typeface="Century Gothic"/>
              </a:rPr>
              <a:t>в лікарні дуже важка</a:t>
            </a:r>
            <a:r>
              <a:rPr lang="ru-RU" sz="1600" b="1" i="0" u="none" strike="noStrike" cap="none">
                <a:solidFill>
                  <a:srgbClr val="0B7542"/>
                </a:solidFill>
                <a:latin typeface="Century Gothic"/>
                <a:ea typeface="Century Gothic"/>
                <a:cs typeface="Century Gothic"/>
                <a:sym typeface="Century Gothic"/>
              </a:rPr>
              <a:t>. </a:t>
            </a:r>
            <a:r>
              <a:rPr lang="ru-RU" sz="1600" b="0" i="0" u="none" strike="noStrike" cap="none">
                <a:solidFill>
                  <a:srgbClr val="0B7542"/>
                </a:solidFill>
                <a:latin typeface="Century Gothic"/>
                <a:ea typeface="Century Gothic"/>
                <a:cs typeface="Century Gothic"/>
                <a:sym typeface="Century Gothic"/>
              </a:rPr>
              <a:t>The nurse must </a:t>
            </a:r>
            <a:r>
              <a:rPr lang="ru-RU" sz="1600" b="1" i="1" u="none" strike="noStrike" cap="none">
                <a:solidFill>
                  <a:srgbClr val="0B7542"/>
                </a:solidFill>
                <a:latin typeface="Century Gothic"/>
                <a:ea typeface="Century Gothic"/>
                <a:cs typeface="Century Gothic"/>
                <a:sym typeface="Century Gothic"/>
              </a:rPr>
              <a:t>виконувати всі вказівки лікаря</a:t>
            </a:r>
            <a:r>
              <a:rPr lang="ru-RU" sz="1600" b="0" i="1" u="none" strike="noStrike" cap="none">
                <a:solidFill>
                  <a:srgbClr val="0B7542"/>
                </a:solidFill>
                <a:latin typeface="Century Gothic"/>
                <a:ea typeface="Century Gothic"/>
                <a:cs typeface="Century Gothic"/>
                <a:sym typeface="Century Gothic"/>
              </a:rPr>
              <a:t>.</a:t>
            </a:r>
            <a:r>
              <a:rPr lang="ru-RU" sz="1600" b="0" i="0" u="none" strike="noStrike" cap="none">
                <a:solidFill>
                  <a:srgbClr val="0B7542"/>
                </a:solidFill>
                <a:latin typeface="Century Gothic"/>
                <a:ea typeface="Century Gothic"/>
                <a:cs typeface="Century Gothic"/>
                <a:sym typeface="Century Gothic"/>
              </a:rPr>
              <a:t> She must </a:t>
            </a:r>
            <a:r>
              <a:rPr lang="ru-RU" sz="1600" b="1" i="1" u="none" strike="noStrike" cap="none">
                <a:solidFill>
                  <a:srgbClr val="0B7542"/>
                </a:solidFill>
                <a:latin typeface="Century Gothic"/>
                <a:ea typeface="Century Gothic"/>
                <a:cs typeface="Century Gothic"/>
                <a:sym typeface="Century Gothic"/>
              </a:rPr>
              <a:t>доглядати хворих удень і вночі.</a:t>
            </a:r>
            <a:r>
              <a:rPr lang="ru-RU" sz="1600" b="0" i="0" u="none" strike="noStrike" cap="none">
                <a:solidFill>
                  <a:srgbClr val="0B7542"/>
                </a:solidFill>
                <a:latin typeface="Century Gothic"/>
                <a:ea typeface="Century Gothic"/>
                <a:cs typeface="Century Gothic"/>
                <a:sym typeface="Century Gothic"/>
              </a:rPr>
              <a:t> In the morning the nurse </a:t>
            </a:r>
            <a:r>
              <a:rPr lang="ru-RU" sz="1600" b="1" i="1" u="none" strike="noStrike" cap="none">
                <a:solidFill>
                  <a:srgbClr val="0B7542"/>
                </a:solidFill>
                <a:latin typeface="Century Gothic"/>
                <a:ea typeface="Century Gothic"/>
                <a:cs typeface="Century Gothic"/>
                <a:sym typeface="Century Gothic"/>
              </a:rPr>
              <a:t>міряє температуру пацієнтам, дає необхідні ліки, робить ін'єкції.</a:t>
            </a:r>
            <a:r>
              <a:rPr lang="ru-RU" sz="1600" b="1" i="0" u="none" strike="noStrike" cap="none">
                <a:solidFill>
                  <a:srgbClr val="0B7542"/>
                </a:solidFill>
                <a:latin typeface="Century Gothic"/>
                <a:ea typeface="Century Gothic"/>
                <a:cs typeface="Century Gothic"/>
                <a:sym typeface="Century Gothic"/>
              </a:rPr>
              <a:t> </a:t>
            </a:r>
            <a:r>
              <a:rPr lang="ru-RU" sz="1600" b="0" i="0" u="none" strike="noStrike" cap="none">
                <a:solidFill>
                  <a:srgbClr val="0B7542"/>
                </a:solidFill>
                <a:latin typeface="Century Gothic"/>
                <a:ea typeface="Century Gothic"/>
                <a:cs typeface="Century Gothic"/>
                <a:sym typeface="Century Gothic"/>
              </a:rPr>
              <a:t>She takes special care of </a:t>
            </a:r>
            <a:r>
              <a:rPr lang="ru-RU" sz="1600" b="1" i="1" u="none" strike="noStrike" cap="none">
                <a:solidFill>
                  <a:srgbClr val="0B7542"/>
                </a:solidFill>
                <a:latin typeface="Century Gothic"/>
                <a:ea typeface="Century Gothic"/>
                <a:cs typeface="Century Gothic"/>
                <a:sym typeface="Century Gothic"/>
              </a:rPr>
              <a:t>лежачих хворих.</a:t>
            </a:r>
            <a:r>
              <a:rPr lang="ru-RU" sz="1600" b="1" i="0" u="none" strike="noStrike" cap="none">
                <a:solidFill>
                  <a:srgbClr val="0B7542"/>
                </a:solidFill>
                <a:latin typeface="Century Gothic"/>
                <a:ea typeface="Century Gothic"/>
                <a:cs typeface="Century Gothic"/>
                <a:sym typeface="Century Gothic"/>
              </a:rPr>
              <a:t> </a:t>
            </a:r>
            <a:r>
              <a:rPr lang="ru-RU" sz="1600" b="0" i="0" u="none" strike="noStrike" cap="none">
                <a:solidFill>
                  <a:srgbClr val="0B7542"/>
                </a:solidFill>
                <a:latin typeface="Century Gothic"/>
                <a:ea typeface="Century Gothic"/>
                <a:cs typeface="Century Gothic"/>
                <a:sym typeface="Century Gothic"/>
              </a:rPr>
              <a:t>She helps to wash </a:t>
            </a:r>
            <a:r>
              <a:rPr lang="ru-RU" sz="1600" b="1" i="1" u="none" strike="noStrike" cap="none">
                <a:solidFill>
                  <a:srgbClr val="0B7542"/>
                </a:solidFill>
                <a:latin typeface="Century Gothic"/>
                <a:ea typeface="Century Gothic"/>
                <a:cs typeface="Century Gothic"/>
                <a:sym typeface="Century Gothic"/>
              </a:rPr>
              <a:t>їхнє обличчя і руки губкою. </a:t>
            </a:r>
            <a:r>
              <a:rPr lang="ru-RU" sz="1600" b="0" i="0" u="none" strike="noStrike" cap="none">
                <a:solidFill>
                  <a:srgbClr val="0B7542"/>
                </a:solidFill>
                <a:latin typeface="Century Gothic"/>
                <a:ea typeface="Century Gothic"/>
                <a:cs typeface="Century Gothic"/>
                <a:sym typeface="Century Gothic"/>
              </a:rPr>
              <a:t>She changes their</a:t>
            </a:r>
            <a:r>
              <a:rPr lang="ru-RU" sz="1600" b="0" i="1" u="none" strike="noStrike" cap="none">
                <a:solidFill>
                  <a:srgbClr val="0B7542"/>
                </a:solidFill>
                <a:latin typeface="Century Gothic"/>
                <a:ea typeface="Century Gothic"/>
                <a:cs typeface="Century Gothic"/>
                <a:sym typeface="Century Gothic"/>
              </a:rPr>
              <a:t> </a:t>
            </a:r>
            <a:r>
              <a:rPr lang="ru-RU" sz="1600" b="1" i="1" u="none" strike="noStrike" cap="none">
                <a:solidFill>
                  <a:srgbClr val="0B7542"/>
                </a:solidFill>
                <a:latin typeface="Century Gothic"/>
                <a:ea typeface="Century Gothic"/>
                <a:cs typeface="Century Gothic"/>
                <a:sym typeface="Century Gothic"/>
              </a:rPr>
              <a:t>простирадла </a:t>
            </a:r>
            <a:r>
              <a:rPr lang="ru-RU" sz="1600" b="0" i="0" u="none" strike="noStrike" cap="none">
                <a:solidFill>
                  <a:srgbClr val="0B7542"/>
                </a:solidFill>
                <a:latin typeface="Century Gothic"/>
                <a:ea typeface="Century Gothic"/>
                <a:cs typeface="Century Gothic"/>
                <a:sym typeface="Century Gothic"/>
              </a:rPr>
              <a:t>i shakes the pillows. When doctors come, the nurse </a:t>
            </a:r>
            <a:r>
              <a:rPr lang="ru-RU" sz="1600" b="1" i="1" u="none" strike="noStrike" cap="none">
                <a:solidFill>
                  <a:srgbClr val="0B7542"/>
                </a:solidFill>
                <a:latin typeface="Century Gothic"/>
                <a:ea typeface="Century Gothic"/>
                <a:cs typeface="Century Gothic"/>
                <a:sym typeface="Century Gothic"/>
              </a:rPr>
              <a:t>розповідає їм про стан пацієнтів.</a:t>
            </a:r>
            <a:r>
              <a:rPr lang="ru-RU" sz="1600" b="0" i="0" u="none" strike="noStrike" cap="none">
                <a:solidFill>
                  <a:srgbClr val="0B7542"/>
                </a:solidFill>
                <a:latin typeface="Century Gothic"/>
                <a:ea typeface="Century Gothic"/>
                <a:cs typeface="Century Gothic"/>
                <a:sym typeface="Century Gothic"/>
              </a:rPr>
              <a:t> She helps the doctors to </a:t>
            </a:r>
            <a:r>
              <a:rPr lang="ru-RU" sz="1600" b="1" i="1" u="none" strike="noStrike" cap="none">
                <a:solidFill>
                  <a:srgbClr val="0B7542"/>
                </a:solidFill>
                <a:latin typeface="Century Gothic"/>
                <a:ea typeface="Century Gothic"/>
                <a:cs typeface="Century Gothic"/>
                <a:sym typeface="Century Gothic"/>
              </a:rPr>
              <a:t>оглядати пацієнтів і записує нові призначення лікаря. </a:t>
            </a:r>
            <a:r>
              <a:rPr lang="ru-RU" sz="1600" b="0" i="0" u="none" strike="noStrike" cap="none">
                <a:solidFill>
                  <a:srgbClr val="0B7542"/>
                </a:solidFill>
                <a:latin typeface="Century Gothic"/>
                <a:ea typeface="Century Gothic"/>
                <a:cs typeface="Century Gothic"/>
                <a:sym typeface="Century Gothic"/>
              </a:rPr>
              <a:t>During all day the nurse is busy, she </a:t>
            </a:r>
            <a:r>
              <a:rPr lang="ru-RU" sz="1600" b="1" i="1" u="none" strike="noStrike" cap="none">
                <a:solidFill>
                  <a:srgbClr val="0B7542"/>
                </a:solidFill>
                <a:latin typeface="Century Gothic"/>
                <a:ea typeface="Century Gothic"/>
                <a:cs typeface="Century Gothic"/>
                <a:sym typeface="Century Gothic"/>
              </a:rPr>
              <a:t>змінює пов'язки, робить ін'єкції, закапує очі (вуха) пацієнтів піпеткою, робить бинтові пов'язки, ставить банки, компреси і гірчичники, робить клізми, ставить міхури з льодом і грілки, приносить і забирає судна у лежачих хворих, допомагає годувати лежачих хворих напувальником.</a:t>
            </a:r>
            <a:endParaRPr sz="1600" b="1" i="0" u="none" strike="noStrike" cap="none">
              <a:solidFill>
                <a:srgbClr val="0B7542"/>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r>
              <a:rPr lang="ru-RU" sz="1600" b="0" i="0" u="none" strike="noStrike" cap="none">
                <a:solidFill>
                  <a:srgbClr val="0B7542"/>
                </a:solidFill>
                <a:latin typeface="Century Gothic"/>
                <a:ea typeface="Century Gothic"/>
                <a:cs typeface="Century Gothic"/>
                <a:sym typeface="Century Gothic"/>
              </a:rPr>
              <a:t>In the evening the nurse</a:t>
            </a:r>
            <a:r>
              <a:rPr lang="ru-RU" sz="1600" b="0" i="1" u="none" strike="noStrike" cap="none">
                <a:solidFill>
                  <a:srgbClr val="0B7542"/>
                </a:solidFill>
                <a:latin typeface="Century Gothic"/>
                <a:ea typeface="Century Gothic"/>
                <a:cs typeface="Century Gothic"/>
                <a:sym typeface="Century Gothic"/>
              </a:rPr>
              <a:t> </a:t>
            </a:r>
            <a:r>
              <a:rPr lang="ru-RU" sz="1600" b="1" i="1" u="none" strike="noStrike" cap="none">
                <a:solidFill>
                  <a:srgbClr val="0B7542"/>
                </a:solidFill>
                <a:latin typeface="Century Gothic"/>
                <a:ea typeface="Century Gothic"/>
                <a:cs typeface="Century Gothic"/>
                <a:sym typeface="Century Gothic"/>
              </a:rPr>
              <a:t>знову міряє температуру пацієнтів і записує її в їх температурні листи, виконує всі вказівки лікарів.</a:t>
            </a:r>
            <a:endParaRPr sz="1600" b="1" i="0" u="none" strike="noStrike" cap="none">
              <a:solidFill>
                <a:srgbClr val="0B7542"/>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r>
              <a:rPr lang="ru-RU" sz="1600" b="0" i="0" u="none" strike="noStrike" cap="none">
                <a:solidFill>
                  <a:srgbClr val="0B7542"/>
                </a:solidFill>
                <a:latin typeface="Century Gothic"/>
                <a:ea typeface="Century Gothic"/>
                <a:cs typeface="Century Gothic"/>
                <a:sym typeface="Century Gothic"/>
              </a:rPr>
              <a:t>At work the nurse watches over her patients' health with great attention. She is responsible </a:t>
            </a:r>
            <a:r>
              <a:rPr lang="ru-RU" sz="1600" b="1" i="0" u="none" strike="noStrike" cap="none">
                <a:solidFill>
                  <a:srgbClr val="0B7542"/>
                </a:solidFill>
                <a:latin typeface="Century Gothic"/>
                <a:ea typeface="Century Gothic"/>
                <a:cs typeface="Century Gothic"/>
                <a:sym typeface="Century Gothic"/>
              </a:rPr>
              <a:t>for</a:t>
            </a:r>
            <a:r>
              <a:rPr lang="ru-RU" sz="1600" b="1" i="1" u="none" strike="noStrike" cap="none">
                <a:solidFill>
                  <a:srgbClr val="0B7542"/>
                </a:solidFill>
                <a:latin typeface="Century Gothic"/>
                <a:ea typeface="Century Gothic"/>
                <a:cs typeface="Century Gothic"/>
                <a:sym typeface="Century Gothic"/>
              </a:rPr>
              <a:t> їх життя.     </a:t>
            </a:r>
            <a:r>
              <a:rPr lang="ru-RU" sz="1400" b="1" i="1" u="none" strike="noStrike" cap="none">
                <a:solidFill>
                  <a:srgbClr val="0B7542"/>
                </a:solidFill>
                <a:latin typeface="Century Gothic"/>
                <a:ea typeface="Century Gothic"/>
                <a:cs typeface="Century Gothic"/>
                <a:sym typeface="Century Gothic"/>
              </a:rPr>
              <a:t>       </a:t>
            </a:r>
            <a:endParaRPr sz="1400" b="1" i="0" u="none" strike="noStrike" cap="none">
              <a:solidFill>
                <a:srgbClr val="0B7542"/>
              </a:solidFill>
              <a:latin typeface="Century Gothic"/>
              <a:ea typeface="Century Gothic"/>
              <a:cs typeface="Century Gothic"/>
              <a:sym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38"/>
          <p:cNvPicPr preferRelativeResize="0"/>
          <p:nvPr/>
        </p:nvPicPr>
        <p:blipFill rotWithShape="1">
          <a:blip r:embed="rId3">
            <a:alphaModFix/>
          </a:blip>
          <a:srcRect/>
          <a:stretch/>
        </p:blipFill>
        <p:spPr>
          <a:xfrm>
            <a:off x="0" y="62753"/>
            <a:ext cx="12191999" cy="1721223"/>
          </a:xfrm>
          <a:prstGeom prst="rect">
            <a:avLst/>
          </a:prstGeom>
          <a:gradFill>
            <a:gsLst>
              <a:gs pos="0">
                <a:srgbClr val="FFFF7A"/>
              </a:gs>
              <a:gs pos="35000">
                <a:srgbClr val="FFFFA1"/>
              </a:gs>
              <a:gs pos="100000">
                <a:srgbClr val="FFFFD7"/>
              </a:gs>
            </a:gsLst>
            <a:lin ang="16200000" scaled="0"/>
          </a:gradFill>
          <a:ln w="9525" cap="flat" cmpd="sng">
            <a:solidFill>
              <a:srgbClr val="F7E515"/>
            </a:solidFill>
            <a:prstDash val="solid"/>
            <a:round/>
            <a:headEnd type="none" w="sm" len="sm"/>
            <a:tailEnd type="none" w="sm" len="sm"/>
          </a:ln>
          <a:effectLst>
            <a:outerShdw blurRad="40000" dist="20000" dir="5400000" rotWithShape="0">
              <a:srgbClr val="000000">
                <a:alpha val="37647"/>
              </a:srgbClr>
            </a:outerShdw>
          </a:effectLst>
        </p:spPr>
      </p:pic>
      <p:sp>
        <p:nvSpPr>
          <p:cNvPr id="195" name="Google Shape;195;p38"/>
          <p:cNvSpPr txBox="1"/>
          <p:nvPr/>
        </p:nvSpPr>
        <p:spPr>
          <a:xfrm>
            <a:off x="76800" y="1691525"/>
            <a:ext cx="12115200" cy="4386900"/>
          </a:xfrm>
          <a:prstGeom prst="rect">
            <a:avLst/>
          </a:prstGeom>
          <a:gradFill>
            <a:gsLst>
              <a:gs pos="0">
                <a:srgbClr val="FFFF00"/>
              </a:gs>
              <a:gs pos="100000">
                <a:srgbClr val="FFFF69"/>
              </a:gs>
            </a:gsLst>
            <a:lin ang="16200000" scaled="0"/>
          </a:gradFill>
          <a:ln w="9525" cap="flat" cmpd="sng">
            <a:solidFill>
              <a:srgbClr val="F7E515"/>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ru-RU" sz="2000" b="0" i="0" u="none" strike="noStrike" cap="none">
                <a:solidFill>
                  <a:srgbClr val="262626"/>
                </a:solidFill>
                <a:latin typeface="Arial"/>
                <a:ea typeface="Arial"/>
                <a:cs typeface="Arial"/>
                <a:sym typeface="Arial"/>
              </a:rPr>
              <a:t>◦</a:t>
            </a:r>
            <a:r>
              <a:rPr lang="ru-RU" sz="2000" b="0" i="0" u="none" strike="noStrike" cap="none">
                <a:solidFill>
                  <a:schemeClr val="dk2"/>
                </a:solidFill>
                <a:latin typeface="Century Gothic"/>
                <a:ea typeface="Century Gothic"/>
                <a:cs typeface="Century Gothic"/>
                <a:sym typeface="Century Gothic"/>
              </a:rPr>
              <a:t>Безкоштовний застосунок </a:t>
            </a:r>
            <a:r>
              <a:rPr lang="ru-RU" sz="2000" b="1" i="0" u="none" strike="noStrike" cap="none">
                <a:solidFill>
                  <a:schemeClr val="dk2"/>
                </a:solidFill>
                <a:latin typeface="Century Gothic"/>
                <a:ea typeface="Century Gothic"/>
                <a:cs typeface="Century Gothic"/>
                <a:sym typeface="Century Gothic"/>
              </a:rPr>
              <a:t>Prononce Pronunciation Checker</a:t>
            </a:r>
            <a:r>
              <a:rPr lang="ru-RU" sz="2000" b="0" i="0" u="none" strike="noStrike" cap="none">
                <a:solidFill>
                  <a:schemeClr val="dk2"/>
                </a:solidFill>
                <a:latin typeface="Century Gothic"/>
                <a:ea typeface="Century Gothic"/>
                <a:cs typeface="Century Gothic"/>
                <a:sym typeface="Century Gothic"/>
              </a:rPr>
              <a:t> дозволяє розпізнавати та визначати відсотки правильної вимови від  начитаного або наговореного матеріалу,його можливо використовувати для самоконтролю та корегування помилок вимови.   Важливо також звернути увагу на клавіатуру </a:t>
            </a:r>
            <a:r>
              <a:rPr lang="ru-RU" sz="2000" b="1" i="0" u="none" strike="noStrike" cap="none">
                <a:solidFill>
                  <a:schemeClr val="dk2"/>
                </a:solidFill>
                <a:latin typeface="Century Gothic"/>
                <a:ea typeface="Century Gothic"/>
                <a:cs typeface="Century Gothic"/>
                <a:sym typeface="Century Gothic"/>
              </a:rPr>
              <a:t>Gboard</a:t>
            </a:r>
            <a:r>
              <a:rPr lang="ru-RU" sz="2000" b="0" i="0" u="none" strike="noStrike" cap="none">
                <a:solidFill>
                  <a:schemeClr val="dk2"/>
                </a:solidFill>
                <a:latin typeface="Century Gothic"/>
                <a:ea typeface="Century Gothic"/>
                <a:cs typeface="Century Gothic"/>
                <a:sym typeface="Century Gothic"/>
              </a:rPr>
              <a:t> ,яка  надає можливості перетворення голосового мовлення в друковане і рукописну опцію цієї клавіатури досить успішну на відміну від конкурентних аналогів,при цьому варто не забути надати ій дозвіл на запам'ятовування особливостей вашого голосу та особливостей вашого начерку. Для одночасного користання двома застосунками одночасно на екрані планшета або смартфона ,у яких функція розділеного екрану представлена як бета-функція , варто прилаштувати застосунок </a:t>
            </a:r>
            <a:r>
              <a:rPr lang="ru-RU" sz="2000" b="1" i="0" u="none" strike="noStrike" cap="none">
                <a:solidFill>
                  <a:schemeClr val="dk2"/>
                </a:solidFill>
                <a:latin typeface="Century Gothic"/>
                <a:ea typeface="Century Gothic"/>
                <a:cs typeface="Century Gothic"/>
                <a:sym typeface="Century Gothic"/>
              </a:rPr>
              <a:t>Split Screen Shortcut</a:t>
            </a:r>
            <a:r>
              <a:rPr lang="ru-RU" sz="2000" b="0" i="0" u="none" strike="noStrike" cap="none">
                <a:solidFill>
                  <a:schemeClr val="dk2"/>
                </a:solidFill>
                <a:latin typeface="Century Gothic"/>
                <a:ea typeface="Century Gothic"/>
                <a:cs typeface="Century Gothic"/>
                <a:sym typeface="Century Gothic"/>
              </a:rPr>
              <a:t>  для приведення деяких додатків в режим роздільного екрана примусово. Для релевантного розпізнавання мовлення та  коректного перетворення у друковану форму  варто  встановити застосунок під назвою </a:t>
            </a:r>
            <a:r>
              <a:rPr lang="ru-RU" sz="2000" b="1" i="0" u="none" strike="noStrike" cap="none">
                <a:solidFill>
                  <a:schemeClr val="dk2"/>
                </a:solidFill>
                <a:latin typeface="Century Gothic"/>
                <a:ea typeface="Century Gothic"/>
                <a:cs typeface="Century Gothic"/>
                <a:sym typeface="Century Gothic"/>
              </a:rPr>
              <a:t>Speech Services by Google.</a:t>
            </a:r>
            <a:endParaRPr sz="2000" b="1" i="0" u="none" strike="noStrike" cap="none">
              <a:solidFill>
                <a:schemeClr val="dk2"/>
              </a:solidFill>
              <a:latin typeface="Century Gothic"/>
              <a:ea typeface="Century Gothic"/>
              <a:cs typeface="Century Gothic"/>
              <a:sym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9"/>
          <p:cNvSpPr txBox="1"/>
          <p:nvPr/>
        </p:nvSpPr>
        <p:spPr>
          <a:xfrm>
            <a:off x="0" y="0"/>
            <a:ext cx="12192000" cy="800400"/>
          </a:xfrm>
          <a:prstGeom prst="rect">
            <a:avLst/>
          </a:prstGeom>
          <a:gradFill>
            <a:gsLst>
              <a:gs pos="0">
                <a:srgbClr val="8AEEFF"/>
              </a:gs>
              <a:gs pos="35000">
                <a:srgbClr val="AFF1FF"/>
              </a:gs>
              <a:gs pos="100000">
                <a:srgbClr val="DEFAFF"/>
              </a:gs>
            </a:gsLst>
            <a:lin ang="16200000" scaled="0"/>
          </a:gradFill>
          <a:ln w="9525" cap="flat" cmpd="sng">
            <a:solidFill>
              <a:srgbClr val="00ADD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0" i="0" u="none" strike="noStrike" cap="none">
                <a:solidFill>
                  <a:srgbClr val="0E637B"/>
                </a:solidFill>
                <a:latin typeface="Century Gothic"/>
                <a:ea typeface="Century Gothic"/>
                <a:cs typeface="Century Gothic"/>
                <a:sym typeface="Century Gothic"/>
              </a:rPr>
              <a:t>Укладання власного </a:t>
            </a:r>
            <a:r>
              <a:rPr lang="ru-RU" sz="4000" b="1" i="1" u="none" strike="noStrike" cap="none">
                <a:solidFill>
                  <a:srgbClr val="0E637B"/>
                </a:solidFill>
                <a:latin typeface="Century Gothic"/>
                <a:ea typeface="Century Gothic"/>
                <a:cs typeface="Century Gothic"/>
                <a:sym typeface="Century Gothic"/>
              </a:rPr>
              <a:t>мовленнєвого портрету</a:t>
            </a:r>
            <a:endParaRPr sz="1400" b="0" i="0" u="none" strike="noStrike" cap="none">
              <a:solidFill>
                <a:schemeClr val="dk1"/>
              </a:solidFill>
              <a:latin typeface="Arial"/>
              <a:ea typeface="Arial"/>
              <a:cs typeface="Arial"/>
              <a:sym typeface="Arial"/>
            </a:endParaRPr>
          </a:p>
        </p:txBody>
      </p:sp>
      <p:sp>
        <p:nvSpPr>
          <p:cNvPr id="201" name="Google Shape;201;p39"/>
          <p:cNvSpPr txBox="1"/>
          <p:nvPr/>
        </p:nvSpPr>
        <p:spPr>
          <a:xfrm>
            <a:off x="0" y="800400"/>
            <a:ext cx="12192000" cy="6203100"/>
          </a:xfrm>
          <a:prstGeom prst="rect">
            <a:avLst/>
          </a:prstGeom>
          <a:gradFill>
            <a:gsLst>
              <a:gs pos="0">
                <a:srgbClr val="8AEEFF"/>
              </a:gs>
              <a:gs pos="35000">
                <a:srgbClr val="AFF1FF"/>
              </a:gs>
              <a:gs pos="100000">
                <a:srgbClr val="DEFAFF"/>
              </a:gs>
            </a:gsLst>
            <a:lin ang="16200000" scaled="0"/>
          </a:gradFill>
          <a:ln w="9525" cap="flat" cmpd="sng">
            <a:solidFill>
              <a:srgbClr val="00ADD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ru-RU" sz="2300" b="0" i="0" u="none" strike="noStrike" cap="none">
                <a:solidFill>
                  <a:srgbClr val="124163"/>
                </a:solidFill>
                <a:latin typeface="Century Gothic"/>
                <a:ea typeface="Century Gothic"/>
                <a:cs typeface="Century Gothic"/>
                <a:sym typeface="Century Gothic"/>
              </a:rPr>
              <a:t>Якщо вам заманулося форсувати вивчення або актуалізувати  іноземну мову,то вам варто ознайомитися з методом укладання власного </a:t>
            </a:r>
            <a:r>
              <a:rPr lang="ru-RU" sz="2300" b="1" i="1" u="none" strike="noStrike" cap="none">
                <a:solidFill>
                  <a:srgbClr val="124163"/>
                </a:solidFill>
                <a:latin typeface="Century Gothic"/>
                <a:ea typeface="Century Gothic"/>
                <a:cs typeface="Century Gothic"/>
                <a:sym typeface="Century Gothic"/>
              </a:rPr>
              <a:t>мовленнєвого портрету</a:t>
            </a:r>
            <a:r>
              <a:rPr lang="ru-RU" sz="2300" b="0" i="0" u="none" strike="noStrike" cap="none">
                <a:solidFill>
                  <a:srgbClr val="124163"/>
                </a:solidFill>
                <a:latin typeface="Century Gothic"/>
                <a:ea typeface="Century Gothic"/>
                <a:cs typeface="Century Gothic"/>
                <a:sym typeface="Century Gothic"/>
              </a:rPr>
              <a:t>,адже ми є не більше ніж те, що говоримо і про щоб ми не розповідали  в будь-якому разі будемо розказувати  щось своє і про себе,тому ось декілька порад:                                                                                                                                                          </a:t>
            </a:r>
            <a:r>
              <a:rPr lang="ru-RU" sz="2300" b="1" i="1" u="none" strike="noStrike" cap="none">
                <a:solidFill>
                  <a:srgbClr val="124163"/>
                </a:solidFill>
                <a:latin typeface="Century Gothic"/>
                <a:ea typeface="Century Gothic"/>
                <a:cs typeface="Century Gothic"/>
                <a:sym typeface="Century Gothic"/>
              </a:rPr>
              <a:t>1). </a:t>
            </a:r>
            <a:r>
              <a:rPr lang="ru-RU" sz="2300" b="0" i="0" u="none" strike="noStrike" cap="none">
                <a:solidFill>
                  <a:srgbClr val="124163"/>
                </a:solidFill>
                <a:latin typeface="Century Gothic"/>
                <a:ea typeface="Century Gothic"/>
                <a:cs typeface="Century Gothic"/>
                <a:sym typeface="Century Gothic"/>
              </a:rPr>
              <a:t>Як тільки ви прокинулися , хапайтеся за свій девайс і, відкривши додаток </a:t>
            </a:r>
            <a:r>
              <a:rPr lang="ru-RU" sz="2300" b="1" i="0" u="none" strike="noStrike" cap="none">
                <a:solidFill>
                  <a:srgbClr val="124163"/>
                </a:solidFill>
                <a:latin typeface="Century Gothic"/>
                <a:ea typeface="Century Gothic"/>
                <a:cs typeface="Century Gothic"/>
                <a:sym typeface="Century Gothic"/>
              </a:rPr>
              <a:t>Google Translate</a:t>
            </a:r>
            <a:r>
              <a:rPr lang="ru-RU" sz="2300" b="0" i="0" u="none" strike="noStrike" cap="none">
                <a:solidFill>
                  <a:srgbClr val="124163"/>
                </a:solidFill>
                <a:latin typeface="Century Gothic"/>
                <a:ea typeface="Century Gothic"/>
                <a:cs typeface="Century Gothic"/>
                <a:sym typeface="Century Gothic"/>
              </a:rPr>
              <a:t>, наговорюйте усе ,що спало на думку окремими реченнями , котрі описують ваші миттєві наміри або ваші  тимчасові зайняття, власне кажучи  , докладні описи своїх найпростіших дій.                                                                                                                                </a:t>
            </a:r>
            <a:r>
              <a:rPr lang="ru-RU" sz="2300" b="1" i="1" u="none" strike="noStrike" cap="none">
                <a:solidFill>
                  <a:srgbClr val="124163"/>
                </a:solidFill>
                <a:latin typeface="Century Gothic"/>
                <a:ea typeface="Century Gothic"/>
                <a:cs typeface="Century Gothic"/>
                <a:sym typeface="Century Gothic"/>
              </a:rPr>
              <a:t>2).</a:t>
            </a:r>
            <a:r>
              <a:rPr lang="ru-RU" sz="2300" b="0" i="0" u="none" strike="noStrike" cap="none">
                <a:solidFill>
                  <a:srgbClr val="124163"/>
                </a:solidFill>
                <a:latin typeface="Century Gothic"/>
                <a:ea typeface="Century Gothic"/>
                <a:cs typeface="Century Gothic"/>
                <a:sym typeface="Century Gothic"/>
              </a:rPr>
              <a:t>Речення наговорюйте окремо і чітко ,потім  перекладайте на  мову, яку вивчаєте, клацайте по позначці динаміка і прослуховуйте кожну власну </a:t>
            </a:r>
            <a:r>
              <a:rPr lang="ru-RU" sz="2300" b="1" i="1" u="none" strike="noStrike" cap="none">
                <a:solidFill>
                  <a:srgbClr val="124163"/>
                </a:solidFill>
                <a:latin typeface="Century Gothic"/>
                <a:ea typeface="Century Gothic"/>
                <a:cs typeface="Century Gothic"/>
                <a:sym typeface="Century Gothic"/>
              </a:rPr>
              <a:t>фразу-думку</a:t>
            </a:r>
            <a:r>
              <a:rPr lang="ru-RU" sz="2300" b="0" i="0" u="none" strike="noStrike" cap="none">
                <a:solidFill>
                  <a:srgbClr val="124163"/>
                </a:solidFill>
                <a:latin typeface="Century Gothic"/>
                <a:ea typeface="Century Gothic"/>
                <a:cs typeface="Century Gothic"/>
                <a:sym typeface="Century Gothic"/>
              </a:rPr>
              <a:t> на  мові, яку вивчаєте, після чого повторюйте її вголос. Впевнiться  в тому , що вимовлена фраза тотожня  до написання.</a:t>
            </a:r>
            <a:r>
              <a:rPr lang="ru-RU" sz="2300" b="1" i="1" u="none" strike="noStrike" cap="none">
                <a:solidFill>
                  <a:srgbClr val="124163"/>
                </a:solidFill>
                <a:latin typeface="Century Gothic"/>
                <a:ea typeface="Century Gothic"/>
                <a:cs typeface="Century Gothic"/>
                <a:sym typeface="Century Gothic"/>
              </a:rPr>
              <a:t>                                                                                                                                              3). </a:t>
            </a:r>
            <a:r>
              <a:rPr lang="ru-RU" sz="2300" b="0" i="0" u="none" strike="noStrike" cap="none">
                <a:solidFill>
                  <a:srgbClr val="124163"/>
                </a:solidFill>
                <a:latin typeface="Century Gothic"/>
                <a:ea typeface="Century Gothic"/>
                <a:cs typeface="Century Gothic"/>
                <a:sym typeface="Century Gothic"/>
              </a:rPr>
              <a:t>Особам з  посередніми здібностями достатньо трьох-семиденного періоду занять ,щоб відчутно поліпшити свої навички говоріння і сприйняття на слух обраної іноземної мови , яка супроводжується якісними аудиотреками в </a:t>
            </a:r>
            <a:r>
              <a:rPr lang="ru-RU" sz="2300" b="1" i="0" u="none" strike="noStrike" cap="none">
                <a:solidFill>
                  <a:srgbClr val="124163"/>
                </a:solidFill>
                <a:latin typeface="Century Gothic"/>
                <a:ea typeface="Century Gothic"/>
                <a:cs typeface="Century Gothic"/>
                <a:sym typeface="Century Gothic"/>
              </a:rPr>
              <a:t>Google Translate</a:t>
            </a:r>
            <a:r>
              <a:rPr lang="ru-RU" sz="2300" b="0" i="0" u="none" strike="noStrike" cap="none">
                <a:solidFill>
                  <a:srgbClr val="124163"/>
                </a:solidFill>
                <a:latin typeface="Century Gothic"/>
                <a:ea typeface="Century Gothic"/>
                <a:cs typeface="Century Gothic"/>
                <a:sym typeface="Century Gothic"/>
              </a:rPr>
              <a:t>. Однак, до деяких мов звукові треки недоступні навіть в </a:t>
            </a:r>
            <a:r>
              <a:rPr lang="ru-RU" sz="2300" b="1" i="0" u="none" strike="noStrike" cap="none">
                <a:solidFill>
                  <a:srgbClr val="124163"/>
                </a:solidFill>
                <a:latin typeface="Century Gothic"/>
                <a:ea typeface="Century Gothic"/>
                <a:cs typeface="Century Gothic"/>
                <a:sym typeface="Century Gothic"/>
              </a:rPr>
              <a:t>Google Translate.   </a:t>
            </a:r>
            <a:endParaRPr sz="23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40"/>
          <p:cNvPicPr preferRelativeResize="0"/>
          <p:nvPr/>
        </p:nvPicPr>
        <p:blipFill rotWithShape="1">
          <a:blip r:embed="rId3">
            <a:alphaModFix/>
          </a:blip>
          <a:srcRect/>
          <a:stretch/>
        </p:blipFill>
        <p:spPr>
          <a:xfrm>
            <a:off x="-1399099" y="-80683"/>
            <a:ext cx="13851075" cy="705522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p:nvPr/>
        </p:nvSpPr>
        <p:spPr>
          <a:xfrm>
            <a:off x="-49182" y="0"/>
            <a:ext cx="12241182" cy="7017265"/>
          </a:xfrm>
          <a:prstGeom prst="rect">
            <a:avLst/>
          </a:prstGeom>
          <a:gradFill>
            <a:gsLst>
              <a:gs pos="0">
                <a:srgbClr val="FFFF7A"/>
              </a:gs>
              <a:gs pos="35000">
                <a:srgbClr val="FFFFA1"/>
              </a:gs>
              <a:gs pos="100000">
                <a:srgbClr val="FFFFD7"/>
              </a:gs>
            </a:gsLst>
            <a:lin ang="16200000" scaled="0"/>
          </a:gradFill>
          <a:ln w="9525" cap="flat" cmpd="sng">
            <a:solidFill>
              <a:srgbClr val="F7E51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ru-RU" sz="3000" b="0" i="0" u="none" strike="noStrike" cap="none">
                <a:solidFill>
                  <a:srgbClr val="000000"/>
                </a:solidFill>
                <a:highlight>
                  <a:srgbClr val="FFF2CC"/>
                </a:highlight>
                <a:latin typeface="Century Gothic"/>
                <a:ea typeface="Century Gothic"/>
                <a:cs typeface="Century Gothic"/>
                <a:sym typeface="Century Gothic"/>
              </a:rPr>
              <a:t>Ось чому їх використання</a:t>
            </a:r>
            <a:endParaRPr sz="3000" b="0" i="0" u="none" strike="noStrike" cap="none">
              <a:solidFill>
                <a:schemeClr val="dk1"/>
              </a:solidFill>
              <a:highlight>
                <a:srgbClr val="FFF2CC"/>
              </a:highlight>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000"/>
              <a:buFont typeface="Arial"/>
              <a:buNone/>
            </a:pPr>
            <a:r>
              <a:rPr lang="ru-RU" sz="3000" b="0" i="0" u="none" strike="noStrike" cap="none">
                <a:solidFill>
                  <a:srgbClr val="000000"/>
                </a:solidFill>
                <a:highlight>
                  <a:srgbClr val="FFF2CC"/>
                </a:highlight>
                <a:latin typeface="Century Gothic"/>
                <a:ea typeface="Century Gothic"/>
                <a:cs typeface="Century Gothic"/>
                <a:sym typeface="Century Gothic"/>
              </a:rPr>
              <a:t>визначається  як один з пріоритетних напрямів реформування освіти. </a:t>
            </a:r>
            <a:r>
              <a:rPr lang="ru-RU" sz="3000" b="1" i="0" u="none" strike="noStrike" cap="none">
                <a:solidFill>
                  <a:srgbClr val="000000"/>
                </a:solidFill>
                <a:highlight>
                  <a:srgbClr val="FFF2CC"/>
                </a:highlight>
                <a:latin typeface="Century Gothic"/>
                <a:ea typeface="Century Gothic"/>
                <a:cs typeface="Century Gothic"/>
                <a:sym typeface="Century Gothic"/>
              </a:rPr>
              <a:t>Сучасні інноваційні технології </a:t>
            </a:r>
            <a:r>
              <a:rPr lang="ru-RU" sz="3000" b="0" i="0" u="none" strike="noStrike" cap="none">
                <a:solidFill>
                  <a:srgbClr val="000000"/>
                </a:solidFill>
                <a:highlight>
                  <a:srgbClr val="FFF2CC"/>
                </a:highlight>
                <a:latin typeface="Century Gothic"/>
                <a:ea typeface="Century Gothic"/>
                <a:cs typeface="Century Gothic"/>
                <a:sym typeface="Century Gothic"/>
              </a:rPr>
              <a:t>в освіті — це використання </a:t>
            </a:r>
            <a:r>
              <a:rPr lang="ru-RU" sz="3000" b="1" i="0" u="none" strike="noStrike" cap="none">
                <a:solidFill>
                  <a:srgbClr val="000000"/>
                </a:solidFill>
                <a:highlight>
                  <a:srgbClr val="FFF2CC"/>
                </a:highlight>
                <a:latin typeface="Century Gothic"/>
                <a:ea typeface="Century Gothic"/>
                <a:cs typeface="Century Gothic"/>
                <a:sym typeface="Century Gothic"/>
              </a:rPr>
              <a:t>інформаційних та комунікаційних технологій</a:t>
            </a:r>
            <a:r>
              <a:rPr lang="ru-RU" sz="3000" b="0" i="0" u="none" strike="noStrike" cap="none">
                <a:solidFill>
                  <a:srgbClr val="000000"/>
                </a:solidFill>
                <a:highlight>
                  <a:srgbClr val="FFF2CC"/>
                </a:highlight>
                <a:latin typeface="Century Gothic"/>
                <a:ea typeface="Century Gothic"/>
                <a:cs typeface="Century Gothic"/>
                <a:sym typeface="Century Gothic"/>
              </a:rPr>
              <a:t> у навчанні, </a:t>
            </a:r>
            <a:r>
              <a:rPr lang="ru-RU" sz="3000" b="1" i="0" u="none" strike="noStrike" cap="none">
                <a:solidFill>
                  <a:srgbClr val="000000"/>
                </a:solidFill>
                <a:highlight>
                  <a:srgbClr val="FFF2CC"/>
                </a:highlight>
                <a:latin typeface="Century Gothic"/>
                <a:ea typeface="Century Gothic"/>
                <a:cs typeface="Century Gothic"/>
                <a:sym typeface="Century Gothic"/>
              </a:rPr>
              <a:t>проектна робота </a:t>
            </a:r>
            <a:r>
              <a:rPr lang="ru-RU" sz="3000" b="0" i="0" u="none" strike="noStrike" cap="none">
                <a:solidFill>
                  <a:srgbClr val="000000"/>
                </a:solidFill>
                <a:highlight>
                  <a:srgbClr val="FFF2CC"/>
                </a:highlight>
                <a:latin typeface="Century Gothic"/>
                <a:ea typeface="Century Gothic"/>
                <a:cs typeface="Century Gothic"/>
                <a:sym typeface="Century Gothic"/>
              </a:rPr>
              <a:t>в навчанні, робота з навчальними комп’ютерними й мультимедійними програмами, </a:t>
            </a:r>
            <a:r>
              <a:rPr lang="ru-RU" sz="3000" b="1" i="0" u="none" strike="noStrike" cap="none">
                <a:solidFill>
                  <a:srgbClr val="000000"/>
                </a:solidFill>
                <a:highlight>
                  <a:srgbClr val="FFF2CC"/>
                </a:highlight>
                <a:latin typeface="Century Gothic"/>
                <a:ea typeface="Century Gothic"/>
                <a:cs typeface="Century Gothic"/>
                <a:sym typeface="Century Gothic"/>
              </a:rPr>
              <a:t>дистанційні технології </a:t>
            </a:r>
            <a:r>
              <a:rPr lang="ru-RU" sz="3000" b="0" i="0" u="none" strike="noStrike" cap="none">
                <a:solidFill>
                  <a:srgbClr val="000000"/>
                </a:solidFill>
                <a:highlight>
                  <a:srgbClr val="FFF2CC"/>
                </a:highlight>
                <a:latin typeface="Century Gothic"/>
                <a:ea typeface="Century Gothic"/>
                <a:cs typeface="Century Gothic"/>
                <a:sym typeface="Century Gothic"/>
              </a:rPr>
              <a:t>в навчанні іноземних мов, створення </a:t>
            </a:r>
            <a:r>
              <a:rPr lang="ru-RU" sz="3000" b="1" i="0" u="none" strike="noStrike" cap="none">
                <a:solidFill>
                  <a:srgbClr val="000000"/>
                </a:solidFill>
                <a:highlight>
                  <a:srgbClr val="FFF2CC"/>
                </a:highlight>
                <a:latin typeface="Century Gothic"/>
                <a:ea typeface="Century Gothic"/>
                <a:cs typeface="Century Gothic"/>
                <a:sym typeface="Century Gothic"/>
              </a:rPr>
              <a:t>презентацій</a:t>
            </a:r>
            <a:r>
              <a:rPr lang="ru-RU" sz="3000" b="0" i="0" u="none" strike="noStrike" cap="none">
                <a:solidFill>
                  <a:srgbClr val="000000"/>
                </a:solidFill>
                <a:highlight>
                  <a:srgbClr val="FFF2CC"/>
                </a:highlight>
                <a:latin typeface="Century Gothic"/>
                <a:ea typeface="Century Gothic"/>
                <a:cs typeface="Century Gothic"/>
                <a:sym typeface="Century Gothic"/>
              </a:rPr>
              <a:t> у програмному середовищі </a:t>
            </a:r>
            <a:r>
              <a:rPr lang="ru-RU" sz="3000" b="1" i="0" u="none" strike="noStrike" cap="none">
                <a:solidFill>
                  <a:srgbClr val="000000"/>
                </a:solidFill>
                <a:highlight>
                  <a:srgbClr val="FFF2CC"/>
                </a:highlight>
                <a:latin typeface="Century Gothic"/>
                <a:ea typeface="Century Gothic"/>
                <a:cs typeface="Century Gothic"/>
                <a:sym typeface="Century Gothic"/>
              </a:rPr>
              <a:t>Microsoft PowerPoint</a:t>
            </a:r>
            <a:r>
              <a:rPr lang="ru-RU" sz="3000" b="0" i="0" u="none" strike="noStrike" cap="none">
                <a:solidFill>
                  <a:srgbClr val="000000"/>
                </a:solidFill>
                <a:highlight>
                  <a:srgbClr val="FFF2CC"/>
                </a:highlight>
                <a:latin typeface="Century Gothic"/>
                <a:ea typeface="Century Gothic"/>
                <a:cs typeface="Century Gothic"/>
                <a:sym typeface="Century Gothic"/>
              </a:rPr>
              <a:t>, використання ресурсів всесвітньої мережі</a:t>
            </a:r>
            <a:endParaRPr sz="3000" b="0" i="0" u="none" strike="noStrike" cap="none">
              <a:solidFill>
                <a:schemeClr val="dk1"/>
              </a:solidFill>
              <a:highlight>
                <a:srgbClr val="FFF2CC"/>
              </a:highlight>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000"/>
              <a:buFont typeface="Arial"/>
              <a:buNone/>
            </a:pPr>
            <a:r>
              <a:rPr lang="ru-RU" sz="3000" b="0" i="0" u="none" strike="noStrike" cap="none">
                <a:solidFill>
                  <a:srgbClr val="000000"/>
                </a:solidFill>
                <a:highlight>
                  <a:srgbClr val="FFF2CC"/>
                </a:highlight>
                <a:latin typeface="Century Gothic"/>
                <a:ea typeface="Century Gothic"/>
                <a:cs typeface="Century Gothic"/>
                <a:sym typeface="Century Gothic"/>
              </a:rPr>
              <a:t>Інтернет. Ці технології допомагають реалізувати </a:t>
            </a:r>
            <a:r>
              <a:rPr lang="ru-RU" sz="3000" b="1" i="0" u="none" strike="noStrike" cap="none">
                <a:solidFill>
                  <a:srgbClr val="000000"/>
                </a:solidFill>
                <a:highlight>
                  <a:srgbClr val="FFF2CC"/>
                </a:highlight>
                <a:latin typeface="Century Gothic"/>
                <a:ea typeface="Century Gothic"/>
                <a:cs typeface="Century Gothic"/>
                <a:sym typeface="Century Gothic"/>
              </a:rPr>
              <a:t>особистісно-орієнтований підхід</a:t>
            </a:r>
            <a:r>
              <a:rPr lang="ru-RU" sz="3000" b="0" i="0" u="none" strike="noStrike" cap="none">
                <a:solidFill>
                  <a:srgbClr val="000000"/>
                </a:solidFill>
                <a:highlight>
                  <a:srgbClr val="FFF2CC"/>
                </a:highlight>
                <a:latin typeface="Century Gothic"/>
                <a:ea typeface="Century Gothic"/>
                <a:cs typeface="Century Gothic"/>
                <a:sym typeface="Century Gothic"/>
              </a:rPr>
              <a:t> у навчанні, забезпечують індивідуалізацію та </a:t>
            </a:r>
            <a:r>
              <a:rPr lang="ru-RU" sz="3000" b="1" i="0" u="none" strike="noStrike" cap="none">
                <a:solidFill>
                  <a:srgbClr val="000000"/>
                </a:solidFill>
                <a:highlight>
                  <a:srgbClr val="FFF2CC"/>
                </a:highlight>
                <a:latin typeface="Century Gothic"/>
                <a:ea typeface="Century Gothic"/>
                <a:cs typeface="Century Gothic"/>
                <a:sym typeface="Century Gothic"/>
              </a:rPr>
              <a:t>диференціацію навчання</a:t>
            </a:r>
            <a:r>
              <a:rPr lang="ru-RU" sz="3000" b="0" i="0" u="none" strike="noStrike" cap="none">
                <a:solidFill>
                  <a:srgbClr val="000000"/>
                </a:solidFill>
                <a:highlight>
                  <a:srgbClr val="FFF2CC"/>
                </a:highlight>
                <a:latin typeface="Century Gothic"/>
                <a:ea typeface="Century Gothic"/>
                <a:cs typeface="Century Gothic"/>
                <a:sym typeface="Century Gothic"/>
              </a:rPr>
              <a:t> з урахуванням здібностей студента, його рівня знань.</a:t>
            </a:r>
            <a:endParaRPr sz="3000" b="0" i="0" u="none" strike="noStrike" cap="none">
              <a:solidFill>
                <a:schemeClr val="dk1"/>
              </a:solidFill>
              <a:highlight>
                <a:srgbClr val="FFF2CC"/>
              </a:highlight>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000"/>
              <a:buFont typeface="Arial"/>
              <a:buNone/>
            </a:pPr>
            <a:r>
              <a:rPr lang="ru-RU" sz="3000" b="0" i="0" u="none" strike="noStrike" cap="none">
                <a:solidFill>
                  <a:schemeClr val="dk1"/>
                </a:solidFill>
                <a:highlight>
                  <a:srgbClr val="FFF2CC"/>
                </a:highlight>
                <a:latin typeface="Century Gothic"/>
                <a:ea typeface="Century Gothic"/>
                <a:cs typeface="Century Gothic"/>
                <a:sym typeface="Century Gothic"/>
              </a:rPr>
              <a:t/>
            </a:r>
            <a:br>
              <a:rPr lang="ru-RU" sz="3000" b="0" i="0" u="none" strike="noStrike" cap="none">
                <a:solidFill>
                  <a:schemeClr val="dk1"/>
                </a:solidFill>
                <a:highlight>
                  <a:srgbClr val="FFF2CC"/>
                </a:highlight>
                <a:latin typeface="Century Gothic"/>
                <a:ea typeface="Century Gothic"/>
                <a:cs typeface="Century Gothic"/>
                <a:sym typeface="Century Gothic"/>
              </a:rPr>
            </a:br>
            <a:endParaRPr sz="3000" b="0" i="0" u="none" strike="noStrike" cap="none">
              <a:solidFill>
                <a:schemeClr val="dk1"/>
              </a:solidFill>
              <a:highlight>
                <a:srgbClr val="FFF2CC"/>
              </a:highlight>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1"/>
          <p:cNvSpPr txBox="1"/>
          <p:nvPr/>
        </p:nvSpPr>
        <p:spPr>
          <a:xfrm>
            <a:off x="0" y="0"/>
            <a:ext cx="12254700" cy="1508400"/>
          </a:xfrm>
          <a:prstGeom prst="rect">
            <a:avLst/>
          </a:prstGeom>
          <a:gradFill>
            <a:gsLst>
              <a:gs pos="0">
                <a:srgbClr val="FF81C6"/>
              </a:gs>
              <a:gs pos="35000">
                <a:srgbClr val="FFA5D5"/>
              </a:gs>
              <a:gs pos="100000">
                <a:srgbClr val="FFDAEF"/>
              </a:gs>
            </a:gsLst>
            <a:lin ang="16200000" scaled="0"/>
          </a:gradFill>
          <a:ln w="9525" cap="flat" cmpd="sng">
            <a:solidFill>
              <a:srgbClr val="EA179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300"/>
              <a:buFont typeface="Arial"/>
              <a:buNone/>
            </a:pPr>
            <a:r>
              <a:rPr lang="ru-RU" sz="4300" b="1" i="1" u="none" strike="noStrike" cap="none">
                <a:solidFill>
                  <a:srgbClr val="7030A0"/>
                </a:solidFill>
                <a:latin typeface="Century Gothic"/>
                <a:ea typeface="Century Gothic"/>
                <a:cs typeface="Century Gothic"/>
                <a:sym typeface="Century Gothic"/>
              </a:rPr>
              <a:t>Системність </a:t>
            </a:r>
            <a:r>
              <a:rPr lang="ru-RU" sz="4300" b="0" i="0" u="none" strike="noStrike" cap="none">
                <a:solidFill>
                  <a:srgbClr val="7030A0"/>
                </a:solidFill>
                <a:latin typeface="Century Gothic"/>
                <a:ea typeface="Century Gothic"/>
                <a:cs typeface="Century Gothic"/>
                <a:sym typeface="Century Gothic"/>
              </a:rPr>
              <a:t>та </a:t>
            </a:r>
            <a:r>
              <a:rPr lang="ru-RU" sz="4300" b="1" i="1" u="none" strike="noStrike" cap="none">
                <a:solidFill>
                  <a:srgbClr val="7030A0"/>
                </a:solidFill>
                <a:latin typeface="Century Gothic"/>
                <a:ea typeface="Century Gothic"/>
                <a:cs typeface="Century Gothic"/>
                <a:sym typeface="Century Gothic"/>
              </a:rPr>
              <a:t>періодичність </a:t>
            </a:r>
            <a:r>
              <a:rPr lang="ru-RU" sz="4300" b="0" i="0" u="none" strike="noStrike" cap="none">
                <a:solidFill>
                  <a:srgbClr val="7030A0"/>
                </a:solidFill>
                <a:latin typeface="Century Gothic"/>
                <a:ea typeface="Century Gothic"/>
                <a:cs typeface="Century Gothic"/>
                <a:sym typeface="Century Gothic"/>
              </a:rPr>
              <a:t>опрацювання навчального матеріалу</a:t>
            </a:r>
            <a:endParaRPr sz="1400" b="0" i="0" u="none" strike="noStrike" cap="none">
              <a:solidFill>
                <a:schemeClr val="dk1"/>
              </a:solidFill>
              <a:latin typeface="Arial"/>
              <a:ea typeface="Arial"/>
              <a:cs typeface="Arial"/>
              <a:sym typeface="Arial"/>
            </a:endParaRPr>
          </a:p>
        </p:txBody>
      </p:sp>
      <p:sp>
        <p:nvSpPr>
          <p:cNvPr id="212" name="Google Shape;212;p41"/>
          <p:cNvSpPr txBox="1"/>
          <p:nvPr/>
        </p:nvSpPr>
        <p:spPr>
          <a:xfrm>
            <a:off x="0" y="1508400"/>
            <a:ext cx="12254700" cy="5295000"/>
          </a:xfrm>
          <a:prstGeom prst="rect">
            <a:avLst/>
          </a:prstGeom>
          <a:gradFill>
            <a:gsLst>
              <a:gs pos="0">
                <a:srgbClr val="FF81C6"/>
              </a:gs>
              <a:gs pos="35000">
                <a:srgbClr val="FFA5D5"/>
              </a:gs>
              <a:gs pos="100000">
                <a:srgbClr val="FFDAEF"/>
              </a:gs>
            </a:gsLst>
            <a:lin ang="16200000" scaled="0"/>
          </a:gradFill>
          <a:ln w="9525" cap="flat" cmpd="sng">
            <a:solidFill>
              <a:srgbClr val="EA179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ru-RU" sz="1800" b="1" i="0" u="none" strike="noStrike" cap="none">
                <a:solidFill>
                  <a:schemeClr val="dk2"/>
                </a:solidFill>
                <a:latin typeface="Century Gothic"/>
                <a:ea typeface="Century Gothic"/>
                <a:cs typeface="Century Gothic"/>
                <a:sym typeface="Century Gothic"/>
              </a:rPr>
              <a:t> </a:t>
            </a:r>
            <a:r>
              <a:rPr lang="ru-RU" sz="2200" b="0" i="0" u="none" strike="noStrike" cap="none">
                <a:solidFill>
                  <a:schemeClr val="dk2"/>
                </a:solidFill>
                <a:latin typeface="Century Gothic"/>
                <a:ea typeface="Century Gothic"/>
                <a:cs typeface="Century Gothic"/>
                <a:sym typeface="Century Gothic"/>
              </a:rPr>
              <a:t>4) . Роботу з додатком рекомендується відновлювати по мірі можливості протягом усього дня . Окрім одночасного запису і прослуховування власних актуальних думок і фраз ,слід їх зберігати і повторювати почуте від трьох до семи разів в різний час доби на ваш розсуд. При меншій частоті звернень до </a:t>
            </a:r>
            <a:r>
              <a:rPr lang="ru-RU" sz="2200" b="1" i="0" u="none" strike="noStrike" cap="none">
                <a:solidFill>
                  <a:schemeClr val="dk2"/>
                </a:solidFill>
                <a:latin typeface="Century Gothic"/>
                <a:ea typeface="Century Gothic"/>
                <a:cs typeface="Century Gothic"/>
                <a:sym typeface="Century Gothic"/>
              </a:rPr>
              <a:t>Google Translate</a:t>
            </a:r>
            <a:r>
              <a:rPr lang="ru-RU" sz="2200" b="0" i="0" u="none" strike="noStrike" cap="none">
                <a:solidFill>
                  <a:schemeClr val="dk2"/>
                </a:solidFill>
                <a:latin typeface="Century Gothic"/>
                <a:ea typeface="Century Gothic"/>
                <a:cs typeface="Century Gothic"/>
                <a:sym typeface="Century Gothic"/>
              </a:rPr>
              <a:t> набуття навичок спонтанного мовлення може затягнутися аж до місяця.                                                                                                                                                          5) . Використання </a:t>
            </a:r>
            <a:r>
              <a:rPr lang="ru-RU" sz="2200" b="1" i="0" u="none" strike="noStrike" cap="none">
                <a:solidFill>
                  <a:schemeClr val="dk2"/>
                </a:solidFill>
                <a:latin typeface="Century Gothic"/>
                <a:ea typeface="Century Gothic"/>
                <a:cs typeface="Century Gothic"/>
                <a:sym typeface="Century Gothic"/>
              </a:rPr>
              <a:t>Google Translate</a:t>
            </a:r>
            <a:r>
              <a:rPr lang="ru-RU" sz="2200" b="0" i="0" u="none" strike="noStrike" cap="none">
                <a:solidFill>
                  <a:schemeClr val="dk2"/>
                </a:solidFill>
                <a:latin typeface="Century Gothic"/>
                <a:ea typeface="Century Gothic"/>
                <a:cs typeface="Century Gothic"/>
                <a:sym typeface="Century Gothic"/>
              </a:rPr>
              <a:t> в якості тренажера звичайно не замінить вам традиційних підручників ,але відчутно поповнить розвиток відсутніх або втрачених навичок говоріння і сприйняття на слух.                                                                                                                                                   	 6) .Що стосується розвитку письмових навичок іноземною мовою ,то найпростіше завести щоденник ,в якому почнете описувати зміни в житті , що з вами відбуваються , а для введення коректури до письмових фраз з окремих мов доступні текстові редактори </a:t>
            </a:r>
            <a:r>
              <a:rPr lang="ru-RU" sz="2200" b="1" i="0" u="none" strike="noStrike" cap="none">
                <a:solidFill>
                  <a:schemeClr val="dk2"/>
                </a:solidFill>
                <a:latin typeface="Century Gothic"/>
                <a:ea typeface="Century Gothic"/>
                <a:cs typeface="Century Gothic"/>
                <a:sym typeface="Century Gothic"/>
              </a:rPr>
              <a:t>Language Tool</a:t>
            </a:r>
            <a:r>
              <a:rPr lang="ru-RU" sz="2200" b="0" i="0" u="none" strike="noStrike" cap="none">
                <a:solidFill>
                  <a:schemeClr val="dk2"/>
                </a:solidFill>
                <a:latin typeface="Century Gothic"/>
                <a:ea typeface="Century Gothic"/>
                <a:cs typeface="Century Gothic"/>
                <a:sym typeface="Century Gothic"/>
              </a:rPr>
              <a:t>  і </a:t>
            </a:r>
            <a:r>
              <a:rPr lang="ru-RU" sz="2200" b="1" i="0" u="none" strike="noStrike" cap="none">
                <a:solidFill>
                  <a:schemeClr val="dk2"/>
                </a:solidFill>
                <a:latin typeface="Century Gothic"/>
                <a:ea typeface="Century Gothic"/>
                <a:cs typeface="Century Gothic"/>
                <a:sym typeface="Century Gothic"/>
              </a:rPr>
              <a:t>Grammarly</a:t>
            </a:r>
            <a:r>
              <a:rPr lang="ru-RU" sz="2200" b="0" i="0" u="none" strike="noStrike" cap="none">
                <a:solidFill>
                  <a:schemeClr val="dk2"/>
                </a:solidFill>
                <a:latin typeface="Century Gothic"/>
                <a:ea typeface="Century Gothic"/>
                <a:cs typeface="Century Gothic"/>
                <a:sym typeface="Century Gothic"/>
              </a:rPr>
              <a:t> . Тільки застосувавши метод </a:t>
            </a:r>
            <a:r>
              <a:rPr lang="ru-RU" sz="2200" b="1" i="0" u="none" strike="noStrike" cap="none">
                <a:solidFill>
                  <a:schemeClr val="dk2"/>
                </a:solidFill>
                <a:latin typeface="Century Gothic"/>
                <a:ea typeface="Century Gothic"/>
                <a:cs typeface="Century Gothic"/>
                <a:sym typeface="Century Gothic"/>
              </a:rPr>
              <a:t>мовного портрету</a:t>
            </a:r>
            <a:r>
              <a:rPr lang="ru-RU" sz="2200" b="0" i="0" u="none" strike="noStrike" cap="none">
                <a:solidFill>
                  <a:schemeClr val="dk2"/>
                </a:solidFill>
                <a:latin typeface="Century Gothic"/>
                <a:ea typeface="Century Gothic"/>
                <a:cs typeface="Century Gothic"/>
                <a:sym typeface="Century Gothic"/>
              </a:rPr>
              <a:t> ви зможете відсіяти всесь непотріб і залишити саме нагальне для засвоєння,але на початку знайомства з методом вам таки можуть стати в пригоді послуги </a:t>
            </a:r>
            <a:r>
              <a:rPr lang="ru-RU" sz="2200" b="1" i="1" u="none" strike="noStrike" cap="none">
                <a:solidFill>
                  <a:schemeClr val="dk2"/>
                </a:solidFill>
                <a:latin typeface="Century Gothic"/>
                <a:ea typeface="Century Gothic"/>
                <a:cs typeface="Century Gothic"/>
                <a:sym typeface="Century Gothic"/>
              </a:rPr>
              <a:t>виклад</a:t>
            </a:r>
            <a:r>
              <a:rPr lang="ru-RU" sz="2400" b="1" i="1" u="none" strike="noStrike" cap="none">
                <a:solidFill>
                  <a:schemeClr val="dk2"/>
                </a:solidFill>
                <a:latin typeface="Century Gothic"/>
                <a:ea typeface="Century Gothic"/>
                <a:cs typeface="Century Gothic"/>
                <a:sym typeface="Century Gothic"/>
              </a:rPr>
              <a:t>ача.</a:t>
            </a:r>
            <a:endParaRPr sz="24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2"/>
          <p:cNvSpPr txBox="1"/>
          <p:nvPr/>
        </p:nvSpPr>
        <p:spPr>
          <a:xfrm>
            <a:off x="0" y="0"/>
            <a:ext cx="12129300" cy="923400"/>
          </a:xfrm>
          <a:prstGeom prst="rect">
            <a:avLst/>
          </a:prstGeom>
          <a:gradFill>
            <a:gsLst>
              <a:gs pos="0">
                <a:srgbClr val="E899FD"/>
              </a:gs>
              <a:gs pos="35000">
                <a:srgbClr val="EABAFC"/>
              </a:gs>
              <a:gs pos="100000">
                <a:srgbClr val="F8E3FF"/>
              </a:gs>
            </a:gsLst>
            <a:lin ang="16200000" scaled="0"/>
          </a:gradFill>
          <a:ln w="9525" cap="flat" cmpd="sng">
            <a:solidFill>
              <a:srgbClr val="9A22AE"/>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ru-RU" sz="4800" b="1" i="0" u="none" strike="noStrike" cap="none">
                <a:solidFill>
                  <a:srgbClr val="7030A0"/>
                </a:solidFill>
                <a:latin typeface="Century Gothic"/>
                <a:ea typeface="Century Gothic"/>
                <a:cs typeface="Century Gothic"/>
                <a:sym typeface="Century Gothic"/>
              </a:rPr>
              <a:t>Англійська мова  як стиль життя.</a:t>
            </a:r>
            <a:endParaRPr sz="1400" b="0" i="0" u="none" strike="noStrike" cap="none">
              <a:solidFill>
                <a:schemeClr val="dk1"/>
              </a:solidFill>
              <a:latin typeface="Arial"/>
              <a:ea typeface="Arial"/>
              <a:cs typeface="Arial"/>
              <a:sym typeface="Arial"/>
            </a:endParaRPr>
          </a:p>
        </p:txBody>
      </p:sp>
      <p:sp>
        <p:nvSpPr>
          <p:cNvPr id="218" name="Google Shape;218;p42"/>
          <p:cNvSpPr txBox="1"/>
          <p:nvPr/>
        </p:nvSpPr>
        <p:spPr>
          <a:xfrm>
            <a:off x="0" y="980625"/>
            <a:ext cx="12192000" cy="5712000"/>
          </a:xfrm>
          <a:prstGeom prst="rect">
            <a:avLst/>
          </a:prstGeom>
          <a:gradFill>
            <a:gsLst>
              <a:gs pos="0">
                <a:srgbClr val="E899FD"/>
              </a:gs>
              <a:gs pos="35000">
                <a:srgbClr val="EABAFC"/>
              </a:gs>
              <a:gs pos="100000">
                <a:srgbClr val="F8E3FF"/>
              </a:gs>
            </a:gsLst>
            <a:lin ang="16200000" scaled="0"/>
          </a:gradFill>
          <a:ln w="9525" cap="flat" cmpd="sng">
            <a:solidFill>
              <a:srgbClr val="9A22AE"/>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ru-RU" sz="2000" b="0" i="0" u="none" strike="noStrike" cap="none">
                <a:solidFill>
                  <a:srgbClr val="262626"/>
                </a:solidFill>
                <a:latin typeface="Arial"/>
                <a:ea typeface="Arial"/>
                <a:cs typeface="Arial"/>
                <a:sym typeface="Arial"/>
              </a:rPr>
              <a:t>◦</a:t>
            </a:r>
            <a:r>
              <a:rPr lang="ru-RU" sz="2100" b="1" i="1" u="none" strike="noStrike" cap="none">
                <a:solidFill>
                  <a:srgbClr val="1E4429"/>
                </a:solidFill>
                <a:latin typeface="Century Gothic"/>
                <a:ea typeface="Century Gothic"/>
                <a:cs typeface="Century Gothic"/>
                <a:sym typeface="Century Gothic"/>
              </a:rPr>
              <a:t>Викладач </a:t>
            </a:r>
            <a:r>
              <a:rPr lang="ru-RU" sz="2100" b="0" i="0" u="none" strike="noStrike" cap="none">
                <a:solidFill>
                  <a:srgbClr val="1E4429"/>
                </a:solidFill>
                <a:latin typeface="Century Gothic"/>
                <a:ea typeface="Century Gothic"/>
                <a:cs typeface="Century Gothic"/>
                <a:sym typeface="Century Gothic"/>
              </a:rPr>
              <a:t> мусить володіти інструментами, які допомагають знайти спосіб зробити </a:t>
            </a:r>
            <a:r>
              <a:rPr lang="ru-RU" sz="2100" b="1" i="1" u="none" strike="noStrike" cap="none">
                <a:solidFill>
                  <a:srgbClr val="1E4429"/>
                </a:solidFill>
                <a:latin typeface="Century Gothic"/>
                <a:ea typeface="Century Gothic"/>
                <a:cs typeface="Century Gothic"/>
                <a:sym typeface="Century Gothic"/>
              </a:rPr>
              <a:t>англійську</a:t>
            </a:r>
            <a:r>
              <a:rPr lang="ru-RU" sz="2100" b="0" i="0" u="none" strike="noStrike" cap="none">
                <a:solidFill>
                  <a:srgbClr val="1E4429"/>
                </a:solidFill>
                <a:latin typeface="Century Gothic"/>
                <a:ea typeface="Century Gothic"/>
                <a:cs typeface="Century Gothic"/>
                <a:sym typeface="Century Gothic"/>
              </a:rPr>
              <a:t> частиною життя  студента та сформувати до нього позитивне ставлення. Студент починає мислити ширше, ніж відкрийте певну сторінку та  виконайте певну  вправу .</a:t>
            </a:r>
            <a:r>
              <a:rPr lang="ru-RU" sz="2100" b="1" i="0" u="none" strike="noStrike" cap="none">
                <a:solidFill>
                  <a:srgbClr val="1E4429"/>
                </a:solidFill>
                <a:latin typeface="Century Gothic"/>
                <a:ea typeface="Century Gothic"/>
                <a:cs typeface="Century Gothic"/>
                <a:sym typeface="Century Gothic"/>
              </a:rPr>
              <a:t>Зворотній зв'язок</a:t>
            </a:r>
            <a:r>
              <a:rPr lang="ru-RU" sz="2100" b="0" i="0" u="none" strike="noStrike" cap="none">
                <a:solidFill>
                  <a:srgbClr val="1E4429"/>
                </a:solidFill>
                <a:latin typeface="Century Gothic"/>
                <a:ea typeface="Century Gothic"/>
                <a:cs typeface="Century Gothic"/>
                <a:sym typeface="Century Gothic"/>
              </a:rPr>
              <a:t>.  У процесі роботи у студента періодично можуть виникати питання та сумніви. Для цього раз на один-два тижні проводяться </a:t>
            </a:r>
            <a:r>
              <a:rPr lang="ru-RU" sz="2100" b="1" i="1" u="none" strike="noStrike" cap="none">
                <a:solidFill>
                  <a:srgbClr val="1E4429"/>
                </a:solidFill>
                <a:latin typeface="Century Gothic"/>
                <a:ea typeface="Century Gothic"/>
                <a:cs typeface="Century Gothic"/>
                <a:sym typeface="Century Gothic"/>
              </a:rPr>
              <a:t>консультації</a:t>
            </a:r>
            <a:r>
              <a:rPr lang="ru-RU" sz="2100" b="0" i="0" u="none" strike="noStrike" cap="none">
                <a:solidFill>
                  <a:srgbClr val="1E4429"/>
                </a:solidFill>
                <a:latin typeface="Century Gothic"/>
                <a:ea typeface="Century Gothic"/>
                <a:cs typeface="Century Gothic"/>
                <a:sym typeface="Century Gothic"/>
              </a:rPr>
              <a:t>. На таких зустрічах, викладач відповідає на всі питання, що аналізуються, аналізує проміжні результати, дає зворотний зв'язок за письмовими та усними завданнями. У разі потреби </a:t>
            </a:r>
            <a:r>
              <a:rPr lang="ru-RU" sz="2100" b="1" i="1" u="none" strike="noStrike" cap="none">
                <a:solidFill>
                  <a:srgbClr val="1E4429"/>
                </a:solidFill>
                <a:latin typeface="Century Gothic"/>
                <a:ea typeface="Century Gothic"/>
                <a:cs typeface="Century Gothic"/>
                <a:sym typeface="Century Gothic"/>
              </a:rPr>
              <a:t>план робіт </a:t>
            </a:r>
            <a:r>
              <a:rPr lang="ru-RU" sz="2100" b="0" i="0" u="none" strike="noStrike" cap="none">
                <a:solidFill>
                  <a:srgbClr val="1E4429"/>
                </a:solidFill>
                <a:latin typeface="Century Gothic"/>
                <a:ea typeface="Century Gothic"/>
                <a:cs typeface="Century Gothic"/>
                <a:sym typeface="Century Gothic"/>
              </a:rPr>
              <a:t>може переглядатися та коригуватися відповідно до досягнутих результатів або змінених цілей студента.Отже,  сучасний метод вивчення </a:t>
            </a:r>
            <a:r>
              <a:rPr lang="ru-RU" sz="2100" b="1" i="1" u="none" strike="noStrike" cap="none">
                <a:solidFill>
                  <a:srgbClr val="1E4429"/>
                </a:solidFill>
                <a:latin typeface="Century Gothic"/>
                <a:ea typeface="Century Gothic"/>
                <a:cs typeface="Century Gothic"/>
                <a:sym typeface="Century Gothic"/>
              </a:rPr>
              <a:t>іноземних мов</a:t>
            </a:r>
            <a:r>
              <a:rPr lang="ru-RU" sz="2100" b="0" i="0" u="none" strike="noStrike" cap="none">
                <a:solidFill>
                  <a:srgbClr val="1E4429"/>
                </a:solidFill>
                <a:latin typeface="Century Gothic"/>
                <a:ea typeface="Century Gothic"/>
                <a:cs typeface="Century Gothic"/>
                <a:sym typeface="Century Gothic"/>
              </a:rPr>
              <a:t> полягає в  опануванні  </a:t>
            </a:r>
            <a:r>
              <a:rPr lang="ru-RU" sz="2100" b="1" i="1" u="none" strike="noStrike" cap="none">
                <a:solidFill>
                  <a:srgbClr val="1E4429"/>
                </a:solidFill>
                <a:latin typeface="Century Gothic"/>
                <a:ea typeface="Century Gothic"/>
                <a:cs typeface="Century Gothic"/>
                <a:sym typeface="Century Gothic"/>
              </a:rPr>
              <a:t>англійської</a:t>
            </a:r>
            <a:r>
              <a:rPr lang="ru-RU" sz="2100" b="0" i="0" u="none" strike="noStrike" cap="none">
                <a:solidFill>
                  <a:srgbClr val="1E4429"/>
                </a:solidFill>
                <a:latin typeface="Century Gothic"/>
                <a:ea typeface="Century Gothic"/>
                <a:cs typeface="Century Gothic"/>
                <a:sym typeface="Century Gothic"/>
              </a:rPr>
              <a:t> та будь-якої іншої мови, за допомогою підвищення мотивації та особистої відповідальності студента. Використання  мобільних додатків  дозволяє досягати результату швидше, ніж за традиційному підході до вивчення </a:t>
            </a:r>
            <a:r>
              <a:rPr lang="ru-RU" sz="2100" b="1" i="1" u="none" strike="noStrike" cap="none">
                <a:solidFill>
                  <a:srgbClr val="1E4429"/>
                </a:solidFill>
                <a:latin typeface="Century Gothic"/>
                <a:ea typeface="Century Gothic"/>
                <a:cs typeface="Century Gothic"/>
                <a:sym typeface="Century Gothic"/>
              </a:rPr>
              <a:t>іноземних мов</a:t>
            </a:r>
            <a:r>
              <a:rPr lang="ru-RU" sz="2100" b="0" i="0" u="none" strike="noStrike" cap="none">
                <a:solidFill>
                  <a:srgbClr val="1E4429"/>
                </a:solidFill>
                <a:latin typeface="Century Gothic"/>
                <a:ea typeface="Century Gothic"/>
                <a:cs typeface="Century Gothic"/>
                <a:sym typeface="Century Gothic"/>
              </a:rPr>
              <a:t>. </a:t>
            </a:r>
            <a:r>
              <a:rPr lang="ru-RU" sz="2100" b="1" i="1" u="none" strike="noStrike" cap="none">
                <a:solidFill>
                  <a:srgbClr val="1E4429"/>
                </a:solidFill>
                <a:latin typeface="Century Gothic"/>
                <a:ea typeface="Century Gothic"/>
                <a:cs typeface="Century Gothic"/>
                <a:sym typeface="Century Gothic"/>
              </a:rPr>
              <a:t>Викладач</a:t>
            </a:r>
            <a:r>
              <a:rPr lang="ru-RU" sz="2100" b="0" i="0" u="none" strike="noStrike" cap="none">
                <a:solidFill>
                  <a:srgbClr val="1E4429"/>
                </a:solidFill>
                <a:latin typeface="Century Gothic"/>
                <a:ea typeface="Century Gothic"/>
                <a:cs typeface="Century Gothic"/>
                <a:sym typeface="Century Gothic"/>
              </a:rPr>
              <a:t> виступає у ролі</a:t>
            </a:r>
            <a:r>
              <a:rPr lang="ru-RU" sz="2100" b="0" i="1" u="none" strike="noStrike" cap="none">
                <a:solidFill>
                  <a:srgbClr val="1E4429"/>
                </a:solidFill>
                <a:latin typeface="Century Gothic"/>
                <a:ea typeface="Century Gothic"/>
                <a:cs typeface="Century Gothic"/>
                <a:sym typeface="Century Gothic"/>
              </a:rPr>
              <a:t> </a:t>
            </a:r>
            <a:r>
              <a:rPr lang="ru-RU" sz="2100" b="1" i="1" u="none" strike="noStrike" cap="none">
                <a:solidFill>
                  <a:srgbClr val="1E4429"/>
                </a:solidFill>
                <a:latin typeface="Century Gothic"/>
                <a:ea typeface="Century Gothic"/>
                <a:cs typeface="Century Gothic"/>
                <a:sym typeface="Century Gothic"/>
              </a:rPr>
              <a:t>партнера</a:t>
            </a:r>
            <a:r>
              <a:rPr lang="ru-RU" sz="2100" b="0" i="1" u="none" strike="noStrike" cap="none">
                <a:solidFill>
                  <a:srgbClr val="1E4429"/>
                </a:solidFill>
                <a:latin typeface="Century Gothic"/>
                <a:ea typeface="Century Gothic"/>
                <a:cs typeface="Century Gothic"/>
                <a:sym typeface="Century Gothic"/>
              </a:rPr>
              <a:t> </a:t>
            </a:r>
            <a:r>
              <a:rPr lang="ru-RU" sz="2100" b="0" i="0" u="none" strike="noStrike" cap="none">
                <a:solidFill>
                  <a:srgbClr val="1E4429"/>
                </a:solidFill>
                <a:latin typeface="Century Gothic"/>
                <a:ea typeface="Century Gothic"/>
                <a:cs typeface="Century Gothic"/>
                <a:sym typeface="Century Gothic"/>
              </a:rPr>
              <a:t>та координатора навчання зацікавленої особи , допомагає  досягнути певних цілей в оволодінні англійської мови, а саму ціль  навчання студентові належить визначити самотужки. </a:t>
            </a:r>
            <a:endParaRPr sz="2100" b="0" i="0" u="none" strike="noStrike" cap="none">
              <a:solidFill>
                <a:srgbClr val="1E4429"/>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3356" y="32994"/>
            <a:ext cx="4188643" cy="337008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994"/>
            <a:ext cx="4530120" cy="273443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6014" y="32994"/>
            <a:ext cx="3527342" cy="289188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2414" y="2811875"/>
            <a:ext cx="2736916" cy="413543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9330" y="2969321"/>
            <a:ext cx="4622670" cy="3864989"/>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41" y="2767430"/>
            <a:ext cx="4901920" cy="4090570"/>
          </a:xfrm>
          <a:prstGeom prst="rect">
            <a:avLst/>
          </a:prstGeom>
        </p:spPr>
      </p:pic>
    </p:spTree>
    <p:extLst>
      <p:ext uri="{BB962C8B-B14F-4D97-AF65-F5344CB8AC3E}">
        <p14:creationId xmlns:p14="http://schemas.microsoft.com/office/powerpoint/2010/main" val="9493059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43"/>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44"/>
          <p:cNvPicPr preferRelativeResize="0"/>
          <p:nvPr/>
        </p:nvPicPr>
        <p:blipFill rotWithShape="1">
          <a:blip r:embed="rId3">
            <a:alphaModFix/>
          </a:blip>
          <a:srcRect/>
          <a:stretch/>
        </p:blipFill>
        <p:spPr>
          <a:xfrm>
            <a:off x="2895602" y="0"/>
            <a:ext cx="4858870" cy="6863578"/>
          </a:xfrm>
          <a:prstGeom prst="rect">
            <a:avLst/>
          </a:prstGeom>
          <a:solidFill>
            <a:schemeClr val="accent6"/>
          </a:solidFill>
          <a:ln w="25400" cap="flat" cmpd="sng">
            <a:solidFill>
              <a:srgbClr val="711C80"/>
            </a:solidFill>
            <a:prstDash val="solid"/>
            <a:round/>
            <a:headEnd type="none" w="sm" len="sm"/>
            <a:tailEnd type="none" w="sm" len="sm"/>
          </a:ln>
        </p:spPr>
      </p:pic>
      <p:sp>
        <p:nvSpPr>
          <p:cNvPr id="229" name="Google Shape;229;p44"/>
          <p:cNvSpPr txBox="1">
            <a:spLocks noGrp="1"/>
          </p:cNvSpPr>
          <p:nvPr>
            <p:ph type="title"/>
          </p:nvPr>
        </p:nvSpPr>
        <p:spPr>
          <a:xfrm>
            <a:off x="7754472" y="134471"/>
            <a:ext cx="4276163" cy="6551505"/>
          </a:xfrm>
          <a:prstGeom prst="rect">
            <a:avLst/>
          </a:prstGeom>
          <a:noFill/>
          <a:ln>
            <a:noFill/>
          </a:ln>
        </p:spPr>
        <p:txBody>
          <a:bodyPr spcFirstLastPara="1" wrap="square" lIns="121900" tIns="121900" rIns="121900" bIns="121900" anchor="ctr" anchorCtr="0">
            <a:normAutofit/>
          </a:bodyPr>
          <a:lstStyle/>
          <a:p>
            <a:pPr marL="0" lvl="0" indent="0" algn="l" rtl="0">
              <a:lnSpc>
                <a:spcPct val="100000"/>
              </a:lnSpc>
              <a:spcBef>
                <a:spcPts val="0"/>
              </a:spcBef>
              <a:spcAft>
                <a:spcPts val="0"/>
              </a:spcAft>
              <a:buClr>
                <a:schemeClr val="lt1"/>
              </a:buClr>
              <a:buSzPts val="7200"/>
              <a:buFont typeface="Playfair Display"/>
              <a:buNone/>
            </a:pPr>
            <a:r>
              <a:rPr lang="ru-RU" sz="5400">
                <a:solidFill>
                  <a:srgbClr val="4E1358"/>
                </a:solidFill>
              </a:rPr>
              <a:t>Винагороди від освітнього  сайту               «На Урок»</a:t>
            </a:r>
            <a:endParaRPr sz="5400">
              <a:solidFill>
                <a:srgbClr val="4E1358"/>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45"/>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6"/>
          <p:cNvSpPr txBox="1">
            <a:spLocks noGrp="1"/>
          </p:cNvSpPr>
          <p:nvPr>
            <p:ph type="title"/>
          </p:nvPr>
        </p:nvSpPr>
        <p:spPr>
          <a:xfrm flipH="1">
            <a:off x="6472518" y="4563035"/>
            <a:ext cx="4742328" cy="1156447"/>
          </a:xfrm>
          <a:prstGeom prst="rect">
            <a:avLst/>
          </a:prstGeom>
          <a:noFill/>
          <a:ln>
            <a:noFill/>
          </a:ln>
        </p:spPr>
        <p:txBody>
          <a:bodyPr spcFirstLastPara="1" wrap="square" lIns="121900" tIns="121900" rIns="121900" bIns="121900" anchor="ctr" anchorCtr="0">
            <a:normAutofit fontScale="90000"/>
          </a:bodyPr>
          <a:lstStyle/>
          <a:p>
            <a:pPr marL="0" lvl="0" indent="0" algn="l" rtl="0">
              <a:lnSpc>
                <a:spcPct val="100000"/>
              </a:lnSpc>
              <a:spcBef>
                <a:spcPts val="0"/>
              </a:spcBef>
              <a:spcAft>
                <a:spcPts val="0"/>
              </a:spcAft>
              <a:buClr>
                <a:schemeClr val="lt1"/>
              </a:buClr>
              <a:buSzPct val="111111"/>
              <a:buFont typeface="Playfair Display"/>
              <a:buNone/>
            </a:pPr>
            <a:r>
              <a:rPr lang="ru-RU"/>
              <a:t>Дякую за увагу ! </a:t>
            </a:r>
            <a:endParaRPr/>
          </a:p>
        </p:txBody>
      </p:sp>
      <p:pic>
        <p:nvPicPr>
          <p:cNvPr id="240" name="Google Shape;240;p46"/>
          <p:cNvPicPr preferRelativeResize="0"/>
          <p:nvPr/>
        </p:nvPicPr>
        <p:blipFill rotWithShape="1">
          <a:blip r:embed="rId3">
            <a:alphaModFix/>
          </a:blip>
          <a:srcRect/>
          <a:stretch/>
        </p:blipFill>
        <p:spPr>
          <a:xfrm>
            <a:off x="-106532" y="-597567"/>
            <a:ext cx="12922975" cy="9508676"/>
          </a:xfrm>
          <a:prstGeom prst="rect">
            <a:avLst/>
          </a:prstGeom>
          <a:noFill/>
          <a:ln>
            <a:noFill/>
          </a:ln>
        </p:spPr>
      </p:pic>
      <p:sp>
        <p:nvSpPr>
          <p:cNvPr id="241" name="Google Shape;241;p46"/>
          <p:cNvSpPr/>
          <p:nvPr/>
        </p:nvSpPr>
        <p:spPr>
          <a:xfrm>
            <a:off x="2592280" y="6072326"/>
            <a:ext cx="8078679" cy="1242969"/>
          </a:xfrm>
          <a:prstGeom prst="rect">
            <a:avLst/>
          </a:prstGeom>
          <a:solidFill>
            <a:schemeClr val="accent3"/>
          </a:solidFill>
          <a:ln w="25400" cap="flat" cmpd="sng">
            <a:solidFill>
              <a:srgbClr val="AB156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ru-RU" sz="6000" b="1" i="0" u="none" strike="noStrike" cap="none" dirty="0">
                <a:solidFill>
                  <a:srgbClr val="FFFF00"/>
                </a:solidFill>
                <a:latin typeface="Arial"/>
                <a:ea typeface="Arial"/>
                <a:cs typeface="Arial"/>
                <a:sym typeface="Arial"/>
              </a:rPr>
              <a:t>Дякую за увагу!</a:t>
            </a:r>
            <a:endParaRPr sz="6000" b="1" i="0" u="none" strike="noStrike" cap="none" dirty="0">
              <a:solidFill>
                <a:srgbClr val="FFFF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p:nvPr/>
        </p:nvSpPr>
        <p:spPr>
          <a:xfrm>
            <a:off x="-96900" y="0"/>
            <a:ext cx="12385800" cy="6858000"/>
          </a:xfrm>
          <a:prstGeom prst="rect">
            <a:avLst/>
          </a:prstGeom>
          <a:solidFill>
            <a:srgbClr val="F7D6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ru-RU" sz="3400" b="1" i="0" u="none" strike="noStrike" cap="none">
                <a:solidFill>
                  <a:srgbClr val="000000"/>
                </a:solidFill>
                <a:highlight>
                  <a:srgbClr val="EAD1DC"/>
                </a:highlight>
                <a:latin typeface="Century Gothic"/>
                <a:ea typeface="Century Gothic"/>
                <a:cs typeface="Century Gothic"/>
                <a:sym typeface="Century Gothic"/>
              </a:rPr>
              <a:t>Інноваційні методи навчання</a:t>
            </a:r>
            <a:r>
              <a:rPr lang="ru-RU" sz="3400" b="0" i="0" u="none" strike="noStrike" cap="none">
                <a:solidFill>
                  <a:srgbClr val="000000"/>
                </a:solidFill>
                <a:highlight>
                  <a:srgbClr val="EAD1DC"/>
                </a:highlight>
                <a:latin typeface="Century Gothic"/>
                <a:ea typeface="Century Gothic"/>
                <a:cs typeface="Century Gothic"/>
                <a:sym typeface="Century Gothic"/>
              </a:rPr>
              <a:t> іноземних мов, які базуються на </a:t>
            </a:r>
            <a:r>
              <a:rPr lang="ru-RU" sz="3400" b="1" i="0" u="none" strike="noStrike" cap="none">
                <a:solidFill>
                  <a:srgbClr val="000000"/>
                </a:solidFill>
                <a:highlight>
                  <a:srgbClr val="EAD1DC"/>
                </a:highlight>
                <a:latin typeface="Century Gothic"/>
                <a:ea typeface="Century Gothic"/>
                <a:cs typeface="Century Gothic"/>
                <a:sym typeface="Century Gothic"/>
              </a:rPr>
              <a:t>інноваційному підході</a:t>
            </a:r>
            <a:r>
              <a:rPr lang="ru-RU" sz="3400" b="0" i="0" u="none" strike="noStrike" cap="none">
                <a:solidFill>
                  <a:srgbClr val="000000"/>
                </a:solidFill>
                <a:highlight>
                  <a:srgbClr val="EAD1DC"/>
                </a:highlight>
                <a:latin typeface="Century Gothic"/>
                <a:ea typeface="Century Gothic"/>
                <a:cs typeface="Century Gothic"/>
                <a:sym typeface="Century Gothic"/>
              </a:rPr>
              <a:t>, спрямовані на розвиток і самовдосконалення особистості, на розкриття її резервних можливостей і творчого потенціалу.</a:t>
            </a:r>
            <a:endParaRPr sz="3400" b="0" i="0" u="none" strike="noStrike" cap="none">
              <a:solidFill>
                <a:schemeClr val="dk1"/>
              </a:solidFill>
              <a:highlight>
                <a:srgbClr val="EAD1DC"/>
              </a:highlight>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400"/>
              <a:buFont typeface="Arial"/>
              <a:buNone/>
            </a:pPr>
            <a:r>
              <a:rPr lang="ru-RU" sz="3400" b="0" i="0" u="none" strike="noStrike" cap="none">
                <a:solidFill>
                  <a:srgbClr val="000000"/>
                </a:solidFill>
                <a:highlight>
                  <a:srgbClr val="EAD1DC"/>
                </a:highlight>
                <a:latin typeface="Century Gothic"/>
                <a:ea typeface="Century Gothic"/>
                <a:cs typeface="Century Gothic"/>
                <a:sym typeface="Century Gothic"/>
              </a:rPr>
              <a:t>Сучасна </a:t>
            </a:r>
            <a:r>
              <a:rPr lang="ru-RU" sz="3400" b="1" i="0" u="none" strike="noStrike" cap="none">
                <a:solidFill>
                  <a:srgbClr val="000000"/>
                </a:solidFill>
                <a:highlight>
                  <a:srgbClr val="EAD1DC"/>
                </a:highlight>
                <a:latin typeface="Century Gothic"/>
                <a:ea typeface="Century Gothic"/>
                <a:cs typeface="Century Gothic"/>
                <a:sym typeface="Century Gothic"/>
              </a:rPr>
              <a:t>комунікативна методика </a:t>
            </a:r>
            <a:r>
              <a:rPr lang="ru-RU" sz="3400" b="0" i="0" u="none" strike="noStrike" cap="none">
                <a:solidFill>
                  <a:srgbClr val="000000"/>
                </a:solidFill>
                <a:highlight>
                  <a:srgbClr val="EAD1DC"/>
                </a:highlight>
                <a:latin typeface="Century Gothic"/>
                <a:ea typeface="Century Gothic"/>
                <a:cs typeface="Century Gothic"/>
                <a:sym typeface="Century Gothic"/>
              </a:rPr>
              <a:t>пропонує широке впровадження в навчальний процес </a:t>
            </a:r>
            <a:r>
              <a:rPr lang="ru-RU" sz="3400" b="1" i="0" u="none" strike="noStrike" cap="none">
                <a:solidFill>
                  <a:srgbClr val="000000"/>
                </a:solidFill>
                <a:highlight>
                  <a:srgbClr val="EAD1DC"/>
                </a:highlight>
                <a:latin typeface="Century Gothic"/>
                <a:ea typeface="Century Gothic"/>
                <a:cs typeface="Century Gothic"/>
                <a:sym typeface="Century Gothic"/>
              </a:rPr>
              <a:t>активних нестандартних методів і форм</a:t>
            </a:r>
            <a:r>
              <a:rPr lang="ru-RU" sz="3400" b="0" i="0" u="none" strike="noStrike" cap="none">
                <a:solidFill>
                  <a:srgbClr val="000000"/>
                </a:solidFill>
                <a:highlight>
                  <a:srgbClr val="EAD1DC"/>
                </a:highlight>
                <a:latin typeface="Century Gothic"/>
                <a:ea typeface="Century Gothic"/>
                <a:cs typeface="Century Gothic"/>
                <a:sym typeface="Century Gothic"/>
              </a:rPr>
              <a:t> роботи для кращого</a:t>
            </a:r>
            <a:r>
              <a:rPr lang="ru-RU" sz="3400" b="0" i="0" u="none" strike="noStrike" cap="none">
                <a:solidFill>
                  <a:schemeClr val="dk1"/>
                </a:solidFill>
                <a:highlight>
                  <a:srgbClr val="EAD1DC"/>
                </a:highlight>
                <a:latin typeface="Century Gothic"/>
                <a:ea typeface="Century Gothic"/>
                <a:cs typeface="Century Gothic"/>
                <a:sym typeface="Century Gothic"/>
              </a:rPr>
              <a:t> </a:t>
            </a:r>
            <a:r>
              <a:rPr lang="ru-RU" sz="3400" b="1" i="0" u="none" strike="noStrike" cap="none">
                <a:solidFill>
                  <a:srgbClr val="000000"/>
                </a:solidFill>
                <a:highlight>
                  <a:srgbClr val="EAD1DC"/>
                </a:highlight>
                <a:latin typeface="Century Gothic"/>
                <a:ea typeface="Century Gothic"/>
                <a:cs typeface="Century Gothic"/>
                <a:sym typeface="Century Gothic"/>
              </a:rPr>
              <a:t>свідомого</a:t>
            </a:r>
            <a:r>
              <a:rPr lang="ru-RU" sz="3400" b="0" i="0" u="none" strike="noStrike" cap="none">
                <a:solidFill>
                  <a:srgbClr val="000000"/>
                </a:solidFill>
                <a:highlight>
                  <a:srgbClr val="EAD1DC"/>
                </a:highlight>
                <a:latin typeface="Century Gothic"/>
                <a:ea typeface="Century Gothic"/>
                <a:cs typeface="Century Gothic"/>
                <a:sym typeface="Century Gothic"/>
              </a:rPr>
              <a:t> засвоєння навчального  матеріалу. На ділі досить ефективними виявилися такі форми роботи: </a:t>
            </a:r>
            <a:r>
              <a:rPr lang="ru-RU" sz="3400" b="1" i="0" u="none" strike="noStrike" cap="none">
                <a:solidFill>
                  <a:srgbClr val="000000"/>
                </a:solidFill>
                <a:highlight>
                  <a:srgbClr val="EAD1DC"/>
                </a:highlight>
                <a:latin typeface="Century Gothic"/>
                <a:ea typeface="Century Gothic"/>
                <a:cs typeface="Century Gothic"/>
                <a:sym typeface="Century Gothic"/>
              </a:rPr>
              <a:t>індивідуальна, парна,      групова </a:t>
            </a:r>
            <a:r>
              <a:rPr lang="ru-RU" sz="3400" b="0" i="0" u="none" strike="noStrike" cap="none">
                <a:solidFill>
                  <a:srgbClr val="000000"/>
                </a:solidFill>
                <a:highlight>
                  <a:srgbClr val="EAD1DC"/>
                </a:highlight>
                <a:latin typeface="Century Gothic"/>
                <a:ea typeface="Century Gothic"/>
                <a:cs typeface="Century Gothic"/>
                <a:sym typeface="Century Gothic"/>
              </a:rPr>
              <a:t>і робота </a:t>
            </a:r>
            <a:r>
              <a:rPr lang="ru-RU" sz="3400" b="1" i="0" u="none" strike="noStrike" cap="none">
                <a:solidFill>
                  <a:srgbClr val="000000"/>
                </a:solidFill>
                <a:highlight>
                  <a:srgbClr val="EAD1DC"/>
                </a:highlight>
                <a:latin typeface="Century Gothic"/>
                <a:ea typeface="Century Gothic"/>
                <a:cs typeface="Century Gothic"/>
                <a:sym typeface="Century Gothic"/>
              </a:rPr>
              <a:t>в команді.</a:t>
            </a:r>
            <a:endParaRPr sz="3400" b="1" i="0" u="none" strike="noStrike" cap="none">
              <a:solidFill>
                <a:schemeClr val="dk1"/>
              </a:solidFill>
              <a:highlight>
                <a:srgbClr val="EAD1DC"/>
              </a:highlight>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400"/>
              <a:buFont typeface="Arial"/>
              <a:buNone/>
            </a:pPr>
            <a:r>
              <a:rPr lang="ru-RU" sz="3400" b="1" i="0" u="none" strike="noStrike" cap="none">
                <a:solidFill>
                  <a:schemeClr val="dk1"/>
                </a:solidFill>
                <a:highlight>
                  <a:srgbClr val="EAD1DC"/>
                </a:highlight>
                <a:latin typeface="Century Gothic"/>
                <a:ea typeface="Century Gothic"/>
                <a:cs typeface="Century Gothic"/>
                <a:sym typeface="Century Gothic"/>
              </a:rPr>
              <a:t/>
            </a:r>
            <a:br>
              <a:rPr lang="ru-RU" sz="3400" b="1" i="0" u="none" strike="noStrike" cap="none">
                <a:solidFill>
                  <a:schemeClr val="dk1"/>
                </a:solidFill>
                <a:highlight>
                  <a:srgbClr val="EAD1DC"/>
                </a:highlight>
                <a:latin typeface="Century Gothic"/>
                <a:ea typeface="Century Gothic"/>
                <a:cs typeface="Century Gothic"/>
                <a:sym typeface="Century Gothic"/>
              </a:rPr>
            </a:br>
            <a:endParaRPr sz="3400" b="1" i="0" u="none" strike="noStrike" cap="none">
              <a:solidFill>
                <a:schemeClr val="dk1"/>
              </a:solidFill>
              <a:highlight>
                <a:srgbClr val="EAD1DC"/>
              </a:highlight>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p:nvPr/>
        </p:nvSpPr>
        <p:spPr>
          <a:xfrm>
            <a:off x="0" y="-134650"/>
            <a:ext cx="12192000" cy="7399500"/>
          </a:xfrm>
          <a:prstGeom prst="rect">
            <a:avLst/>
          </a:prstGeom>
          <a:solidFill>
            <a:srgbClr val="C2A4F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ru-RU" sz="3200" b="0" i="0" u="none" strike="noStrike" cap="none">
                <a:solidFill>
                  <a:srgbClr val="000000"/>
                </a:solidFill>
                <a:latin typeface="Century Gothic"/>
                <a:ea typeface="Century Gothic"/>
                <a:cs typeface="Century Gothic"/>
                <a:sym typeface="Century Gothic"/>
              </a:rPr>
              <a:t>Найбільш </a:t>
            </a:r>
            <a:r>
              <a:rPr lang="ru-RU" sz="3200" b="1" i="0" u="none" strike="noStrike" cap="none">
                <a:solidFill>
                  <a:srgbClr val="000000"/>
                </a:solidFill>
                <a:latin typeface="Century Gothic"/>
                <a:ea typeface="Century Gothic"/>
                <a:cs typeface="Century Gothic"/>
                <a:sym typeface="Century Gothic"/>
              </a:rPr>
              <a:t>ефективними</a:t>
            </a:r>
            <a:r>
              <a:rPr lang="ru-RU" sz="3200" b="0" i="0" u="none" strike="noStrike" cap="none">
                <a:solidFill>
                  <a:srgbClr val="000000"/>
                </a:solidFill>
                <a:latin typeface="Century Gothic"/>
                <a:ea typeface="Century Gothic"/>
                <a:cs typeface="Century Gothic"/>
                <a:sym typeface="Century Gothic"/>
              </a:rPr>
              <a:t> є такі форми </a:t>
            </a:r>
            <a:r>
              <a:rPr lang="ru-RU" sz="3200" b="1" i="0" u="none" strike="noStrike" cap="none">
                <a:solidFill>
                  <a:srgbClr val="000000"/>
                </a:solidFill>
                <a:latin typeface="Century Gothic"/>
                <a:ea typeface="Century Gothic"/>
                <a:cs typeface="Century Gothic"/>
                <a:sym typeface="Century Gothic"/>
              </a:rPr>
              <a:t>парної </a:t>
            </a:r>
            <a:r>
              <a:rPr lang="ru-RU" sz="3200" b="0" i="0" u="none" strike="noStrike" cap="none">
                <a:solidFill>
                  <a:srgbClr val="000000"/>
                </a:solidFill>
                <a:latin typeface="Century Gothic"/>
                <a:ea typeface="Century Gothic"/>
                <a:cs typeface="Century Gothic"/>
                <a:sym typeface="Century Gothic"/>
              </a:rPr>
              <a:t>та </a:t>
            </a:r>
            <a:r>
              <a:rPr lang="ru-RU" sz="3200" b="1" i="0" u="none" strike="noStrike" cap="none">
                <a:solidFill>
                  <a:srgbClr val="000000"/>
                </a:solidFill>
                <a:latin typeface="Century Gothic"/>
                <a:ea typeface="Century Gothic"/>
                <a:cs typeface="Century Gothic"/>
                <a:sym typeface="Century Gothic"/>
              </a:rPr>
              <a:t>групової</a:t>
            </a:r>
            <a:r>
              <a:rPr lang="ru-RU" sz="3200" b="0" i="0" u="none" strike="noStrike" cap="none">
                <a:solidFill>
                  <a:srgbClr val="000000"/>
                </a:solidFill>
                <a:latin typeface="Century Gothic"/>
                <a:ea typeface="Century Gothic"/>
                <a:cs typeface="Century Gothic"/>
                <a:sym typeface="Century Gothic"/>
              </a:rPr>
              <a:t> роботи:</a:t>
            </a:r>
            <a:endParaRPr sz="32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200"/>
              <a:buFont typeface="Arial"/>
              <a:buNone/>
            </a:pPr>
            <a:r>
              <a:rPr lang="ru-RU" sz="3200" b="0" i="0" u="none" strike="noStrike" cap="none">
                <a:solidFill>
                  <a:srgbClr val="000000"/>
                </a:solidFill>
                <a:latin typeface="Century Gothic"/>
                <a:ea typeface="Century Gothic"/>
                <a:cs typeface="Century Gothic"/>
                <a:sym typeface="Century Gothic"/>
              </a:rPr>
              <a:t>- </a:t>
            </a:r>
            <a:r>
              <a:rPr lang="ru-RU" sz="3200" b="1" i="0" u="none" strike="noStrike" cap="none">
                <a:solidFill>
                  <a:srgbClr val="000000"/>
                </a:solidFill>
                <a:latin typeface="Century Gothic"/>
                <a:ea typeface="Century Gothic"/>
                <a:cs typeface="Century Gothic"/>
                <a:sym typeface="Century Gothic"/>
              </a:rPr>
              <a:t>внутрішні (зовнішні) кола</a:t>
            </a:r>
            <a:r>
              <a:rPr lang="ru-RU" sz="3200" b="0" i="0" u="none" strike="noStrike" cap="none">
                <a:solidFill>
                  <a:srgbClr val="000000"/>
                </a:solidFill>
                <a:latin typeface="Century Gothic"/>
                <a:ea typeface="Century Gothic"/>
                <a:cs typeface="Century Gothic"/>
                <a:sym typeface="Century Gothic"/>
              </a:rPr>
              <a:t> (inside / outside circles);</a:t>
            </a:r>
            <a:endParaRPr sz="32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200"/>
              <a:buFont typeface="Arial"/>
              <a:buNone/>
            </a:pPr>
            <a:r>
              <a:rPr lang="ru-RU" sz="3200" b="0" i="0" u="none" strike="noStrike" cap="none">
                <a:solidFill>
                  <a:srgbClr val="000000"/>
                </a:solidFill>
                <a:latin typeface="Century Gothic"/>
                <a:ea typeface="Century Gothic"/>
                <a:cs typeface="Century Gothic"/>
                <a:sym typeface="Century Gothic"/>
              </a:rPr>
              <a:t>- </a:t>
            </a:r>
            <a:r>
              <a:rPr lang="ru-RU" sz="3200" b="1" i="0" u="none" strike="noStrike" cap="none">
                <a:solidFill>
                  <a:srgbClr val="000000"/>
                </a:solidFill>
                <a:latin typeface="Century Gothic"/>
                <a:ea typeface="Century Gothic"/>
                <a:cs typeface="Century Gothic"/>
                <a:sym typeface="Century Gothic"/>
              </a:rPr>
              <a:t>мозковий штурм</a:t>
            </a:r>
            <a:r>
              <a:rPr lang="ru-RU" sz="3200" b="0" i="0" u="none" strike="noStrike" cap="none">
                <a:solidFill>
                  <a:srgbClr val="000000"/>
                </a:solidFill>
                <a:latin typeface="Century Gothic"/>
                <a:ea typeface="Century Gothic"/>
                <a:cs typeface="Century Gothic"/>
                <a:sym typeface="Century Gothic"/>
              </a:rPr>
              <a:t> (brain storm);</a:t>
            </a:r>
            <a:endParaRPr sz="32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200"/>
              <a:buFont typeface="Arial"/>
              <a:buNone/>
            </a:pPr>
            <a:r>
              <a:rPr lang="ru-RU" sz="3200" b="0" i="0" u="none" strike="noStrike" cap="none">
                <a:solidFill>
                  <a:srgbClr val="000000"/>
                </a:solidFill>
                <a:latin typeface="Century Gothic"/>
                <a:ea typeface="Century Gothic"/>
                <a:cs typeface="Century Gothic"/>
                <a:sym typeface="Century Gothic"/>
              </a:rPr>
              <a:t>- </a:t>
            </a:r>
            <a:r>
              <a:rPr lang="ru-RU" sz="3200" b="1" i="0" u="none" strike="noStrike" cap="none">
                <a:solidFill>
                  <a:srgbClr val="000000"/>
                </a:solidFill>
                <a:latin typeface="Century Gothic"/>
                <a:ea typeface="Century Gothic"/>
                <a:cs typeface="Century Gothic"/>
                <a:sym typeface="Century Gothic"/>
              </a:rPr>
              <a:t>читання зигзагом</a:t>
            </a:r>
            <a:r>
              <a:rPr lang="ru-RU" sz="3200" b="0" i="0" u="none" strike="noStrike" cap="none">
                <a:solidFill>
                  <a:srgbClr val="000000"/>
                </a:solidFill>
                <a:latin typeface="Century Gothic"/>
                <a:ea typeface="Century Gothic"/>
                <a:cs typeface="Century Gothic"/>
                <a:sym typeface="Century Gothic"/>
              </a:rPr>
              <a:t> (jigsaw reading);</a:t>
            </a:r>
            <a:endParaRPr sz="32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200"/>
              <a:buFont typeface="Arial"/>
              <a:buNone/>
            </a:pPr>
            <a:r>
              <a:rPr lang="ru-RU" sz="3200" b="0" i="0" u="none" strike="noStrike" cap="none">
                <a:solidFill>
                  <a:srgbClr val="000000"/>
                </a:solidFill>
                <a:latin typeface="Century Gothic"/>
                <a:ea typeface="Century Gothic"/>
                <a:cs typeface="Century Gothic"/>
                <a:sym typeface="Century Gothic"/>
              </a:rPr>
              <a:t>- </a:t>
            </a:r>
            <a:r>
              <a:rPr lang="ru-RU" sz="3200" b="1" i="0" u="none" strike="noStrike" cap="none">
                <a:solidFill>
                  <a:srgbClr val="000000"/>
                </a:solidFill>
                <a:latin typeface="Century Gothic"/>
                <a:ea typeface="Century Gothic"/>
                <a:cs typeface="Century Gothic"/>
                <a:sym typeface="Century Gothic"/>
              </a:rPr>
              <a:t>обмін думками</a:t>
            </a:r>
            <a:r>
              <a:rPr lang="ru-RU" sz="3200" b="0" i="0" u="none" strike="noStrike" cap="none">
                <a:solidFill>
                  <a:srgbClr val="000000"/>
                </a:solidFill>
                <a:latin typeface="Century Gothic"/>
                <a:ea typeface="Century Gothic"/>
                <a:cs typeface="Century Gothic"/>
                <a:sym typeface="Century Gothic"/>
              </a:rPr>
              <a:t> (think-pair-share);</a:t>
            </a:r>
            <a:endParaRPr sz="32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200"/>
              <a:buFont typeface="Arial"/>
              <a:buNone/>
            </a:pPr>
            <a:r>
              <a:rPr lang="ru-RU" sz="3200" b="0" i="0" u="none" strike="noStrike" cap="none">
                <a:solidFill>
                  <a:srgbClr val="000000"/>
                </a:solidFill>
                <a:latin typeface="Century Gothic"/>
                <a:ea typeface="Century Gothic"/>
                <a:cs typeface="Century Gothic"/>
                <a:sym typeface="Century Gothic"/>
              </a:rPr>
              <a:t>- </a:t>
            </a:r>
            <a:r>
              <a:rPr lang="ru-RU" sz="3200" b="1" i="0" u="none" strike="noStrike" cap="none">
                <a:solidFill>
                  <a:srgbClr val="000000"/>
                </a:solidFill>
                <a:latin typeface="Century Gothic"/>
                <a:ea typeface="Century Gothic"/>
                <a:cs typeface="Century Gothic"/>
                <a:sym typeface="Century Gothic"/>
              </a:rPr>
              <a:t>парні інтерв’ю </a:t>
            </a:r>
            <a:r>
              <a:rPr lang="ru-RU" sz="3200" b="0" i="0" u="none" strike="noStrike" cap="none">
                <a:solidFill>
                  <a:srgbClr val="000000"/>
                </a:solidFill>
                <a:latin typeface="Century Gothic"/>
                <a:ea typeface="Century Gothic"/>
                <a:cs typeface="Century Gothic"/>
                <a:sym typeface="Century Gothic"/>
              </a:rPr>
              <a:t>(pair-interviews) та інші.</a:t>
            </a:r>
            <a:endParaRPr sz="32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200"/>
              <a:buFont typeface="Arial"/>
              <a:buNone/>
            </a:pPr>
            <a:r>
              <a:rPr lang="ru-RU" sz="3200" b="0" i="0" u="none" strike="noStrike" cap="none">
                <a:solidFill>
                  <a:srgbClr val="000000"/>
                </a:solidFill>
                <a:latin typeface="Century Gothic"/>
                <a:ea typeface="Century Gothic"/>
                <a:cs typeface="Century Gothic"/>
                <a:sym typeface="Century Gothic"/>
              </a:rPr>
              <a:t>Перелічені  форми роботи сприяють розширенню знань та вмінь студентів.                                                                                                    У процесі спілкування студенти навчаються розв’язувати складні задачі на основі  аналізу обставин і відповідної інформації, висловлювати </a:t>
            </a:r>
            <a:r>
              <a:rPr lang="ru-RU" sz="3200" b="1" i="0" u="none" strike="noStrike" cap="none">
                <a:solidFill>
                  <a:srgbClr val="000000"/>
                </a:solidFill>
                <a:latin typeface="Century Gothic"/>
                <a:ea typeface="Century Gothic"/>
                <a:cs typeface="Century Gothic"/>
                <a:sym typeface="Century Gothic"/>
              </a:rPr>
              <a:t>альтернативні</a:t>
            </a:r>
            <a:r>
              <a:rPr lang="ru-RU" sz="3200" b="0" i="0" u="none" strike="noStrike" cap="none">
                <a:solidFill>
                  <a:srgbClr val="000000"/>
                </a:solidFill>
                <a:latin typeface="Century Gothic"/>
                <a:ea typeface="Century Gothic"/>
                <a:cs typeface="Century Gothic"/>
                <a:sym typeface="Century Gothic"/>
              </a:rPr>
              <a:t> думки,                                                                                                                                                                приймати виважені рішення, спілкуватися з різними людьми, брати участь у </a:t>
            </a:r>
            <a:r>
              <a:rPr lang="ru-RU" sz="3200" b="1" i="0" u="none" strike="noStrike" cap="none">
                <a:solidFill>
                  <a:srgbClr val="000000"/>
                </a:solidFill>
                <a:latin typeface="Century Gothic"/>
                <a:ea typeface="Century Gothic"/>
                <a:cs typeface="Century Gothic"/>
                <a:sym typeface="Century Gothic"/>
              </a:rPr>
              <a:t>дискусіях.</a:t>
            </a:r>
            <a:endParaRPr sz="32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200"/>
              <a:buFont typeface="Arial"/>
              <a:buNone/>
            </a:pPr>
            <a:r>
              <a:rPr lang="ru-RU" sz="3200" b="0" i="0" u="none" strike="noStrike" cap="none">
                <a:solidFill>
                  <a:schemeClr val="dk1"/>
                </a:solidFill>
                <a:latin typeface="Century Gothic"/>
                <a:ea typeface="Century Gothic"/>
                <a:cs typeface="Century Gothic"/>
                <a:sym typeface="Century Gothic"/>
              </a:rPr>
              <a:t/>
            </a:r>
            <a:br>
              <a:rPr lang="ru-RU" sz="3200" b="0" i="0" u="none" strike="noStrike" cap="none">
                <a:solidFill>
                  <a:schemeClr val="dk1"/>
                </a:solidFill>
                <a:latin typeface="Century Gothic"/>
                <a:ea typeface="Century Gothic"/>
                <a:cs typeface="Century Gothic"/>
                <a:sym typeface="Century Gothic"/>
              </a:rPr>
            </a:br>
            <a:endParaRPr sz="32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41B47"/>
        </a:solidFill>
        <a:effectLst/>
      </p:bgPr>
    </p:bg>
    <p:spTree>
      <p:nvGrpSpPr>
        <p:cNvPr id="1" name="Shape 92"/>
        <p:cNvGrpSpPr/>
        <p:nvPr/>
      </p:nvGrpSpPr>
      <p:grpSpPr>
        <a:xfrm>
          <a:off x="0" y="0"/>
          <a:ext cx="0" cy="0"/>
          <a:chOff x="0" y="0"/>
          <a:chExt cx="0" cy="0"/>
        </a:xfrm>
      </p:grpSpPr>
      <p:sp>
        <p:nvSpPr>
          <p:cNvPr id="93" name="Google Shape;93;p18"/>
          <p:cNvSpPr/>
          <p:nvPr/>
        </p:nvSpPr>
        <p:spPr>
          <a:xfrm>
            <a:off x="0" y="0"/>
            <a:ext cx="12249150" cy="6858000"/>
          </a:xfrm>
          <a:prstGeom prst="rect">
            <a:avLst/>
          </a:prstGeom>
          <a:solidFill>
            <a:schemeClr val="accent2"/>
          </a:solidFill>
          <a:ln w="25400" cap="flat" cmpd="sng">
            <a:solidFill>
              <a:srgbClr val="3423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ru-RU" sz="3200" b="0" i="0" u="none" strike="noStrike" cap="none" dirty="0">
                <a:solidFill>
                  <a:schemeClr val="lt1"/>
                </a:solidFill>
                <a:highlight>
                  <a:srgbClr val="351C75"/>
                </a:highlight>
                <a:latin typeface="Century Gothic"/>
                <a:ea typeface="Century Gothic"/>
                <a:cs typeface="Century Gothic"/>
                <a:sym typeface="Century Gothic"/>
              </a:rPr>
              <a:t>До </a:t>
            </a:r>
            <a:r>
              <a:rPr lang="ru-RU" sz="3200" b="1" i="0" u="none" strike="noStrike" cap="none" dirty="0">
                <a:solidFill>
                  <a:schemeClr val="lt1"/>
                </a:solidFill>
                <a:highlight>
                  <a:srgbClr val="351C75"/>
                </a:highlight>
                <a:latin typeface="Century Gothic"/>
                <a:ea typeface="Century Gothic"/>
                <a:cs typeface="Century Gothic"/>
                <a:sym typeface="Century Gothic"/>
              </a:rPr>
              <a:t>сучасних технологій</a:t>
            </a:r>
            <a:r>
              <a:rPr lang="ru-RU" sz="3200" b="0" i="0" u="none" strike="noStrike" cap="none" dirty="0">
                <a:solidFill>
                  <a:schemeClr val="lt1"/>
                </a:solidFill>
                <a:highlight>
                  <a:srgbClr val="351C75"/>
                </a:highlight>
                <a:latin typeface="Century Gothic"/>
                <a:ea typeface="Century Gothic"/>
                <a:cs typeface="Century Gothic"/>
                <a:sym typeface="Century Gothic"/>
              </a:rPr>
              <a:t> належить </a:t>
            </a:r>
            <a:r>
              <a:rPr lang="ru-RU" sz="3200" b="1" i="0" u="none" strike="noStrike" cap="none" dirty="0">
                <a:solidFill>
                  <a:schemeClr val="lt1"/>
                </a:solidFill>
                <a:highlight>
                  <a:srgbClr val="351C75"/>
                </a:highlight>
                <a:latin typeface="Century Gothic"/>
                <a:ea typeface="Century Gothic"/>
                <a:cs typeface="Century Gothic"/>
                <a:sym typeface="Century Gothic"/>
              </a:rPr>
              <a:t>технологія</a:t>
            </a:r>
            <a:r>
              <a:rPr lang="ru-RU" sz="3200" b="0" i="0" u="none" strike="noStrike" cap="none" dirty="0">
                <a:solidFill>
                  <a:schemeClr val="lt1"/>
                </a:solidFill>
                <a:highlight>
                  <a:srgbClr val="351C75"/>
                </a:highlight>
                <a:latin typeface="Century Gothic"/>
                <a:ea typeface="Century Gothic"/>
                <a:cs typeface="Century Gothic"/>
                <a:sym typeface="Century Gothic"/>
              </a:rPr>
              <a:t> </a:t>
            </a:r>
            <a:r>
              <a:rPr lang="ru-RU" sz="3200" b="1" i="0" u="none" strike="noStrike" cap="none" dirty="0">
                <a:solidFill>
                  <a:schemeClr val="lt1"/>
                </a:solidFill>
                <a:highlight>
                  <a:srgbClr val="351C75"/>
                </a:highlight>
                <a:latin typeface="Century Gothic"/>
                <a:ea typeface="Century Gothic"/>
                <a:cs typeface="Century Gothic"/>
                <a:sym typeface="Century Gothic"/>
              </a:rPr>
              <a:t>співпраці</a:t>
            </a:r>
            <a:r>
              <a:rPr lang="ru-RU" sz="3200" b="0" i="0" u="none" strike="noStrike" cap="none" dirty="0">
                <a:solidFill>
                  <a:schemeClr val="lt1"/>
                </a:solidFill>
                <a:highlight>
                  <a:srgbClr val="351C75"/>
                </a:highlight>
                <a:latin typeface="Century Gothic"/>
                <a:ea typeface="Century Gothic"/>
                <a:cs typeface="Century Gothic"/>
                <a:sym typeface="Century Gothic"/>
              </a:rPr>
              <a:t>, яка активно  впроваджується в навчальний процес.          Основна ідея полягає в створенні умов для </a:t>
            </a:r>
            <a:r>
              <a:rPr lang="ru-RU" sz="3200" b="1" i="0" u="none" strike="noStrike" cap="none" dirty="0">
                <a:solidFill>
                  <a:schemeClr val="lt1"/>
                </a:solidFill>
                <a:highlight>
                  <a:srgbClr val="351C75"/>
                </a:highlight>
                <a:latin typeface="Century Gothic"/>
                <a:ea typeface="Century Gothic"/>
                <a:cs typeface="Century Gothic"/>
                <a:sym typeface="Century Gothic"/>
              </a:rPr>
              <a:t>активної спільної діяльності </a:t>
            </a:r>
            <a:r>
              <a:rPr lang="ru-RU" sz="3200" b="0" i="0" u="none" strike="noStrike" cap="none" dirty="0">
                <a:solidFill>
                  <a:schemeClr val="lt1"/>
                </a:solidFill>
                <a:highlight>
                  <a:srgbClr val="351C75"/>
                </a:highlight>
                <a:latin typeface="Century Gothic"/>
                <a:ea typeface="Century Gothic"/>
                <a:cs typeface="Century Gothic"/>
                <a:sym typeface="Century Gothic"/>
              </a:rPr>
              <a:t>студентів в різних </a:t>
            </a:r>
            <a:r>
              <a:rPr lang="ru-RU" sz="3200" b="1" i="0" u="none" strike="noStrike" cap="none" dirty="0">
                <a:solidFill>
                  <a:schemeClr val="lt1"/>
                </a:solidFill>
                <a:highlight>
                  <a:srgbClr val="351C75"/>
                </a:highlight>
                <a:latin typeface="Century Gothic"/>
                <a:ea typeface="Century Gothic"/>
                <a:cs typeface="Century Gothic"/>
                <a:sym typeface="Century Gothic"/>
              </a:rPr>
              <a:t>навчальних  ситуаціях</a:t>
            </a:r>
            <a:r>
              <a:rPr lang="ru-RU" sz="3200" b="0" i="0" u="none" strike="noStrike" cap="none" dirty="0">
                <a:solidFill>
                  <a:schemeClr val="lt1"/>
                </a:solidFill>
                <a:highlight>
                  <a:srgbClr val="351C75"/>
                </a:highlight>
                <a:latin typeface="Century Gothic"/>
                <a:ea typeface="Century Gothic"/>
                <a:cs typeface="Century Gothic"/>
                <a:sym typeface="Century Gothic"/>
              </a:rPr>
              <a:t>.</a:t>
            </a:r>
            <a:r>
              <a:rPr lang="ru-RU" sz="3200" b="0" i="0" u="none" strike="noStrike" cap="none" dirty="0">
                <a:solidFill>
                  <a:schemeClr val="accent2"/>
                </a:solidFill>
                <a:highlight>
                  <a:srgbClr val="351C75"/>
                </a:highlight>
                <a:latin typeface="Century Gothic"/>
                <a:ea typeface="Century Gothic"/>
                <a:cs typeface="Century Gothic"/>
                <a:sym typeface="Century Gothic"/>
              </a:rPr>
              <a:t>  </a:t>
            </a:r>
            <a:endParaRPr sz="3200" b="0" i="0" u="none" strike="noStrike" cap="none" dirty="0">
              <a:solidFill>
                <a:schemeClr val="accent2"/>
              </a:solidFill>
              <a:highlight>
                <a:srgbClr val="351C75"/>
              </a:highlight>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200"/>
              <a:buFont typeface="Arial"/>
              <a:buNone/>
            </a:pPr>
            <a:r>
              <a:rPr lang="ru-RU" sz="3200" b="0" i="0" u="none" strike="noStrike" cap="none" dirty="0">
                <a:solidFill>
                  <a:schemeClr val="lt1"/>
                </a:solidFill>
                <a:highlight>
                  <a:srgbClr val="351C75"/>
                </a:highlight>
                <a:latin typeface="Century Gothic"/>
                <a:ea typeface="Century Gothic"/>
                <a:cs typeface="Century Gothic"/>
                <a:sym typeface="Century Gothic"/>
              </a:rPr>
              <a:t>Студенти об’єднуються в </a:t>
            </a:r>
            <a:r>
              <a:rPr lang="ru-RU" sz="3200" b="1" i="0" u="none" strike="noStrike" cap="none" dirty="0">
                <a:solidFill>
                  <a:schemeClr val="lt1"/>
                </a:solidFill>
                <a:highlight>
                  <a:srgbClr val="351C75"/>
                </a:highlight>
                <a:latin typeface="Century Gothic"/>
                <a:ea typeface="Century Gothic"/>
                <a:cs typeface="Century Gothic"/>
                <a:sym typeface="Century Gothic"/>
              </a:rPr>
              <a:t>групи по 3–4 особи</a:t>
            </a:r>
            <a:r>
              <a:rPr lang="ru-RU" sz="3200" b="0" i="0" u="none" strike="noStrike" cap="none" dirty="0">
                <a:solidFill>
                  <a:schemeClr val="lt1"/>
                </a:solidFill>
                <a:highlight>
                  <a:srgbClr val="351C75"/>
                </a:highlight>
                <a:latin typeface="Century Gothic"/>
                <a:ea typeface="Century Gothic"/>
                <a:cs typeface="Century Gothic"/>
                <a:sym typeface="Century Gothic"/>
              </a:rPr>
              <a:t>, їм дають </a:t>
            </a:r>
            <a:r>
              <a:rPr lang="ru-RU" sz="3200" b="1" i="0" u="none" strike="noStrike" cap="none" dirty="0">
                <a:solidFill>
                  <a:schemeClr val="lt1"/>
                </a:solidFill>
                <a:highlight>
                  <a:srgbClr val="351C75"/>
                </a:highlight>
                <a:latin typeface="Century Gothic"/>
                <a:ea typeface="Century Gothic"/>
                <a:cs typeface="Century Gothic"/>
                <a:sym typeface="Century Gothic"/>
              </a:rPr>
              <a:t>одне завдання</a:t>
            </a:r>
            <a:r>
              <a:rPr lang="ru-RU" sz="3200" b="0" i="0" u="none" strike="noStrike" cap="none" dirty="0">
                <a:solidFill>
                  <a:schemeClr val="lt1"/>
                </a:solidFill>
                <a:highlight>
                  <a:srgbClr val="351C75"/>
                </a:highlight>
                <a:latin typeface="Century Gothic"/>
                <a:ea typeface="Century Gothic"/>
                <a:cs typeface="Century Gothic"/>
                <a:sym typeface="Century Gothic"/>
              </a:rPr>
              <a:t>, при цьому обговорюють </a:t>
            </a:r>
            <a:r>
              <a:rPr lang="ru-RU" sz="3200" b="1" i="0" u="none" strike="noStrike" cap="none" dirty="0">
                <a:solidFill>
                  <a:schemeClr val="lt1"/>
                </a:solidFill>
                <a:highlight>
                  <a:srgbClr val="351C75"/>
                </a:highlight>
                <a:latin typeface="Century Gothic"/>
                <a:ea typeface="Century Gothic"/>
                <a:cs typeface="Century Gothic"/>
                <a:sym typeface="Century Gothic"/>
              </a:rPr>
              <a:t>роль кожного</a:t>
            </a:r>
            <a:r>
              <a:rPr lang="ru-RU" sz="3200" b="0" i="0" u="none" strike="noStrike" cap="none" dirty="0">
                <a:solidFill>
                  <a:schemeClr val="lt1"/>
                </a:solidFill>
                <a:highlight>
                  <a:srgbClr val="351C75"/>
                </a:highlight>
                <a:latin typeface="Century Gothic"/>
                <a:ea typeface="Century Gothic"/>
                <a:cs typeface="Century Gothic"/>
                <a:sym typeface="Century Gothic"/>
              </a:rPr>
              <a:t>. Кожен студент відповідає не тільки за результат</a:t>
            </a:r>
            <a:endParaRPr sz="3200" b="0" i="0" u="none" strike="noStrike" cap="none" dirty="0">
              <a:solidFill>
                <a:schemeClr val="lt1"/>
              </a:solidFill>
              <a:highlight>
                <a:srgbClr val="351C75"/>
              </a:highlight>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200"/>
              <a:buFont typeface="Arial"/>
              <a:buNone/>
            </a:pPr>
            <a:r>
              <a:rPr lang="ru-RU" sz="3200" b="0" i="0" u="none" strike="noStrike" cap="none" dirty="0">
                <a:solidFill>
                  <a:schemeClr val="lt1"/>
                </a:solidFill>
                <a:highlight>
                  <a:srgbClr val="351C75"/>
                </a:highlight>
                <a:latin typeface="Century Gothic"/>
                <a:ea typeface="Century Gothic"/>
                <a:cs typeface="Century Gothic"/>
                <a:sym typeface="Century Gothic"/>
              </a:rPr>
              <a:t>своєї роботи, але й за результат усієї групи. Тому </a:t>
            </a:r>
            <a:r>
              <a:rPr lang="ru-RU" sz="3200" b="1" i="0" u="none" strike="noStrike" cap="none" dirty="0">
                <a:solidFill>
                  <a:schemeClr val="lt1"/>
                </a:solidFill>
                <a:highlight>
                  <a:srgbClr val="351C75"/>
                </a:highlight>
                <a:latin typeface="Century Gothic"/>
                <a:ea typeface="Century Gothic"/>
                <a:cs typeface="Century Gothic"/>
                <a:sym typeface="Century Gothic"/>
              </a:rPr>
              <a:t>слабкі студенти</a:t>
            </a:r>
            <a:r>
              <a:rPr lang="ru-RU" sz="3200" b="0" i="0" u="none" strike="noStrike" cap="none" dirty="0">
                <a:solidFill>
                  <a:schemeClr val="lt1"/>
                </a:solidFill>
                <a:highlight>
                  <a:srgbClr val="351C75"/>
                </a:highlight>
                <a:latin typeface="Century Gothic"/>
                <a:ea typeface="Century Gothic"/>
                <a:cs typeface="Century Gothic"/>
                <a:sym typeface="Century Gothic"/>
              </a:rPr>
              <a:t> прагнуть  з’ясувати в сильніших те, що їм незрозуміло, а сильніші — щоб слабкі </a:t>
            </a:r>
            <a:r>
              <a:rPr lang="ru-RU" sz="3200" b="1" i="0" u="none" strike="noStrike" cap="none" dirty="0">
                <a:solidFill>
                  <a:schemeClr val="lt1"/>
                </a:solidFill>
                <a:highlight>
                  <a:srgbClr val="351C75"/>
                </a:highlight>
                <a:latin typeface="Century Gothic"/>
                <a:ea typeface="Century Gothic"/>
                <a:cs typeface="Century Gothic"/>
                <a:sym typeface="Century Gothic"/>
              </a:rPr>
              <a:t>досконало</a:t>
            </a:r>
            <a:endParaRPr sz="3200" b="1" i="0" u="none" strike="noStrike" cap="none" dirty="0">
              <a:solidFill>
                <a:schemeClr val="lt1"/>
              </a:solidFill>
              <a:highlight>
                <a:srgbClr val="351C75"/>
              </a:highlight>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200"/>
              <a:buFont typeface="Arial"/>
              <a:buNone/>
            </a:pPr>
            <a:r>
              <a:rPr lang="ru-RU" sz="3200" b="1" i="0" u="none" strike="noStrike" cap="none" dirty="0">
                <a:solidFill>
                  <a:schemeClr val="lt1"/>
                </a:solidFill>
                <a:highlight>
                  <a:srgbClr val="351C75"/>
                </a:highlight>
                <a:latin typeface="Century Gothic"/>
                <a:ea typeface="Century Gothic"/>
                <a:cs typeface="Century Gothic"/>
                <a:sym typeface="Century Gothic"/>
              </a:rPr>
              <a:t>розібралися в завданні</a:t>
            </a:r>
            <a:r>
              <a:rPr lang="ru-RU" sz="3200" b="0" i="0" u="none" strike="noStrike" cap="none" dirty="0">
                <a:solidFill>
                  <a:schemeClr val="lt1"/>
                </a:solidFill>
                <a:highlight>
                  <a:srgbClr val="351C75"/>
                </a:highlight>
                <a:latin typeface="Century Gothic"/>
                <a:ea typeface="Century Gothic"/>
                <a:cs typeface="Century Gothic"/>
                <a:sym typeface="Century Gothic"/>
              </a:rPr>
              <a:t>. І від цього виграє вся група, тому що спільно </a:t>
            </a:r>
            <a:r>
              <a:rPr lang="ru-RU" sz="3200" b="1" i="0" u="none" strike="noStrike" cap="none" dirty="0">
                <a:solidFill>
                  <a:schemeClr val="lt1"/>
                </a:solidFill>
                <a:highlight>
                  <a:srgbClr val="351C75"/>
                </a:highlight>
                <a:latin typeface="Century Gothic"/>
                <a:ea typeface="Century Gothic"/>
                <a:cs typeface="Century Gothic"/>
                <a:sym typeface="Century Gothic"/>
              </a:rPr>
              <a:t>ліквідовуються прогалини </a:t>
            </a:r>
            <a:r>
              <a:rPr lang="ru-RU" sz="3200" b="0" i="0" u="none" strike="noStrike" cap="none" dirty="0">
                <a:solidFill>
                  <a:schemeClr val="lt1"/>
                </a:solidFill>
                <a:highlight>
                  <a:srgbClr val="351C75"/>
                </a:highlight>
                <a:latin typeface="Century Gothic"/>
                <a:ea typeface="Century Gothic"/>
                <a:cs typeface="Century Gothic"/>
                <a:sym typeface="Century Gothic"/>
              </a:rPr>
              <a:t>у знаннях.</a:t>
            </a:r>
            <a:endParaRPr sz="3200" b="0" i="0" u="none" strike="noStrike" cap="none" dirty="0">
              <a:solidFill>
                <a:schemeClr val="lt1"/>
              </a:solidFill>
              <a:highlight>
                <a:srgbClr val="351C75"/>
              </a:highlight>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700"/>
              <a:buFont typeface="Arial"/>
              <a:buNone/>
            </a:pPr>
            <a:r>
              <a:rPr lang="ru-RU" sz="2400" b="0" i="0" u="none" strike="noStrike" cap="none" dirty="0">
                <a:solidFill>
                  <a:schemeClr val="lt1"/>
                </a:solidFill>
                <a:highlight>
                  <a:srgbClr val="351C75"/>
                </a:highlight>
                <a:latin typeface="Century Gothic"/>
                <a:ea typeface="Century Gothic"/>
                <a:cs typeface="Century Gothic"/>
                <a:sym typeface="Century Gothic"/>
              </a:rPr>
              <a:t/>
            </a:r>
            <a:br>
              <a:rPr lang="ru-RU" sz="2400" b="0" i="0" u="none" strike="noStrike" cap="none" dirty="0">
                <a:solidFill>
                  <a:schemeClr val="lt1"/>
                </a:solidFill>
                <a:highlight>
                  <a:srgbClr val="351C75"/>
                </a:highlight>
                <a:latin typeface="Century Gothic"/>
                <a:ea typeface="Century Gothic"/>
                <a:cs typeface="Century Gothic"/>
                <a:sym typeface="Century Gothic"/>
              </a:rPr>
            </a:br>
            <a:endParaRPr sz="2400" b="0" i="0" u="none" strike="noStrike" cap="none" dirty="0">
              <a:solidFill>
                <a:schemeClr val="lt1"/>
              </a:solidFill>
              <a:highlight>
                <a:srgbClr val="351C75"/>
              </a:highlight>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p:nvPr/>
        </p:nvSpPr>
        <p:spPr>
          <a:xfrm>
            <a:off x="0" y="0"/>
            <a:ext cx="12131040" cy="6555641"/>
          </a:xfrm>
          <a:prstGeom prst="rect">
            <a:avLst/>
          </a:prstGeom>
          <a:solidFill>
            <a:srgbClr val="F4BEB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900"/>
              <a:buFont typeface="Arial"/>
              <a:buNone/>
            </a:pPr>
            <a:r>
              <a:rPr lang="ru-RU" sz="2900" b="0" i="0" u="none" strike="noStrike" cap="none">
                <a:solidFill>
                  <a:srgbClr val="000000"/>
                </a:solidFill>
                <a:latin typeface="Century Gothic"/>
                <a:ea typeface="Century Gothic"/>
                <a:cs typeface="Century Gothic"/>
                <a:sym typeface="Century Gothic"/>
              </a:rPr>
              <a:t>Однією з </a:t>
            </a:r>
            <a:r>
              <a:rPr lang="ru-RU" sz="2900" b="1" i="0" u="none" strike="noStrike" cap="none">
                <a:solidFill>
                  <a:srgbClr val="000000"/>
                </a:solidFill>
                <a:latin typeface="Century Gothic"/>
                <a:ea typeface="Century Gothic"/>
                <a:cs typeface="Century Gothic"/>
                <a:sym typeface="Century Gothic"/>
              </a:rPr>
              <a:t>технологій</a:t>
            </a:r>
            <a:r>
              <a:rPr lang="ru-RU" sz="2900" b="0" i="0" u="none" strike="noStrike" cap="none">
                <a:solidFill>
                  <a:srgbClr val="000000"/>
                </a:solidFill>
                <a:latin typeface="Century Gothic"/>
                <a:ea typeface="Century Gothic"/>
                <a:cs typeface="Century Gothic"/>
                <a:sym typeface="Century Gothic"/>
              </a:rPr>
              <a:t>, що забезпечує </a:t>
            </a:r>
            <a:r>
              <a:rPr lang="ru-RU" sz="2900" b="1" i="0" u="none" strike="noStrike" cap="none">
                <a:solidFill>
                  <a:srgbClr val="000000"/>
                </a:solidFill>
                <a:latin typeface="Century Gothic"/>
                <a:ea typeface="Century Gothic"/>
                <a:cs typeface="Century Gothic"/>
                <a:sym typeface="Century Gothic"/>
              </a:rPr>
              <a:t>особистісно-орієнтоване </a:t>
            </a:r>
            <a:r>
              <a:rPr lang="ru-RU" sz="2900" b="0" i="0" u="none" strike="noStrike" cap="none">
                <a:solidFill>
                  <a:srgbClr val="000000"/>
                </a:solidFill>
                <a:latin typeface="Century Gothic"/>
                <a:ea typeface="Century Gothic"/>
                <a:cs typeface="Century Gothic"/>
                <a:sym typeface="Century Gothic"/>
              </a:rPr>
              <a:t>навчання, є </a:t>
            </a:r>
            <a:r>
              <a:rPr lang="ru-RU" sz="2900" b="1" i="0" u="none" strike="noStrike" cap="none">
                <a:solidFill>
                  <a:srgbClr val="000000"/>
                </a:solidFill>
                <a:latin typeface="Century Gothic"/>
                <a:ea typeface="Century Gothic"/>
                <a:cs typeface="Century Gothic"/>
                <a:sym typeface="Century Gothic"/>
              </a:rPr>
              <a:t>метод проектів</a:t>
            </a:r>
            <a:r>
              <a:rPr lang="ru-RU" sz="2900" b="0" i="0" u="none" strike="noStrike" cap="none">
                <a:solidFill>
                  <a:srgbClr val="000000"/>
                </a:solidFill>
                <a:latin typeface="Century Gothic"/>
                <a:ea typeface="Century Gothic"/>
                <a:cs typeface="Century Gothic"/>
                <a:sym typeface="Century Gothic"/>
              </a:rPr>
              <a:t> як спосіб розвитку творчості, пізнавальної діяльності, самостійності.                                                                                                               Проекти можуть підрозділятися на </a:t>
            </a:r>
            <a:r>
              <a:rPr lang="ru-RU" sz="2900" b="1" i="0" u="none" strike="noStrike" cap="none">
                <a:solidFill>
                  <a:srgbClr val="000000"/>
                </a:solidFill>
                <a:latin typeface="Century Gothic"/>
                <a:ea typeface="Century Gothic"/>
                <a:cs typeface="Century Gothic"/>
                <a:sym typeface="Century Gothic"/>
              </a:rPr>
              <a:t>монопроекти</a:t>
            </a:r>
            <a:r>
              <a:rPr lang="ru-RU" sz="2900" b="0" i="0" u="none" strike="noStrike" cap="none">
                <a:solidFill>
                  <a:srgbClr val="000000"/>
                </a:solidFill>
                <a:latin typeface="Century Gothic"/>
                <a:ea typeface="Century Gothic"/>
                <a:cs typeface="Century Gothic"/>
                <a:sym typeface="Century Gothic"/>
              </a:rPr>
              <a:t>, </a:t>
            </a:r>
            <a:r>
              <a:rPr lang="ru-RU" sz="2900" b="1" i="0" u="none" strike="noStrike" cap="none">
                <a:solidFill>
                  <a:srgbClr val="000000"/>
                </a:solidFill>
                <a:latin typeface="Century Gothic"/>
                <a:ea typeface="Century Gothic"/>
                <a:cs typeface="Century Gothic"/>
                <a:sym typeface="Century Gothic"/>
              </a:rPr>
              <a:t>колективні</a:t>
            </a:r>
            <a:r>
              <a:rPr lang="ru-RU" sz="2900" b="0" i="0" u="none" strike="noStrike" cap="none">
                <a:solidFill>
                  <a:srgbClr val="000000"/>
                </a:solidFill>
                <a:latin typeface="Century Gothic"/>
                <a:ea typeface="Century Gothic"/>
                <a:cs typeface="Century Gothic"/>
                <a:sym typeface="Century Gothic"/>
              </a:rPr>
              <a:t>,</a:t>
            </a:r>
            <a:endParaRPr sz="29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900"/>
              <a:buFont typeface="Arial"/>
              <a:buNone/>
            </a:pPr>
            <a:r>
              <a:rPr lang="ru-RU" sz="2900" b="1" i="0" u="none" strike="noStrike" cap="none">
                <a:solidFill>
                  <a:srgbClr val="000000"/>
                </a:solidFill>
                <a:latin typeface="Century Gothic"/>
                <a:ea typeface="Century Gothic"/>
                <a:cs typeface="Century Gothic"/>
                <a:sym typeface="Century Gothic"/>
              </a:rPr>
              <a:t>усно-мовні, видові, письмові й Інтернет-проекти</a:t>
            </a:r>
            <a:r>
              <a:rPr lang="ru-RU" sz="2900" b="0" i="0" u="none" strike="noStrike" cap="none">
                <a:solidFill>
                  <a:srgbClr val="000000"/>
                </a:solidFill>
                <a:latin typeface="Century Gothic"/>
                <a:ea typeface="Century Gothic"/>
                <a:cs typeface="Century Gothic"/>
                <a:sym typeface="Century Gothic"/>
              </a:rPr>
              <a:t>.                                                     Робота над проектом — це багаторівневий підхід до вивчення мови, що охоплює читання, аудіювання,говоріння і граматику.                                           Метод проектів сприяє розвитку активного самостійного</a:t>
            </a:r>
            <a:endParaRPr sz="29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900"/>
              <a:buFont typeface="Arial"/>
              <a:buNone/>
            </a:pPr>
            <a:r>
              <a:rPr lang="ru-RU" sz="2900" b="0" i="0" u="none" strike="noStrike" cap="none">
                <a:solidFill>
                  <a:srgbClr val="000000"/>
                </a:solidFill>
                <a:latin typeface="Century Gothic"/>
                <a:ea typeface="Century Gothic"/>
                <a:cs typeface="Century Gothic"/>
                <a:sym typeface="Century Gothic"/>
              </a:rPr>
              <a:t>мислення орієнтує студентів на спільну дослідницьку роботу.</a:t>
            </a:r>
            <a:endParaRPr sz="29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900"/>
              <a:buFont typeface="Arial"/>
              <a:buNone/>
            </a:pPr>
            <a:r>
              <a:rPr lang="ru-RU" sz="2900" b="0" i="0" u="none" strike="noStrike" cap="none">
                <a:solidFill>
                  <a:srgbClr val="000000"/>
                </a:solidFill>
                <a:latin typeface="Century Gothic"/>
                <a:ea typeface="Century Gothic"/>
                <a:cs typeface="Century Gothic"/>
                <a:sym typeface="Century Gothic"/>
              </a:rPr>
              <a:t>Важливим засобом </a:t>
            </a:r>
            <a:r>
              <a:rPr lang="ru-RU" sz="2900" b="1" i="0" u="none" strike="noStrike" cap="none">
                <a:solidFill>
                  <a:srgbClr val="000000"/>
                </a:solidFill>
                <a:latin typeface="Century Gothic"/>
                <a:ea typeface="Century Gothic"/>
                <a:cs typeface="Century Gothic"/>
                <a:sym typeface="Century Gothic"/>
              </a:rPr>
              <a:t>інноваційного</a:t>
            </a:r>
            <a:r>
              <a:rPr lang="ru-RU" sz="2900" b="0" i="0" u="none" strike="noStrike" cap="none">
                <a:solidFill>
                  <a:srgbClr val="000000"/>
                </a:solidFill>
                <a:latin typeface="Century Gothic"/>
                <a:ea typeface="Century Gothic"/>
                <a:cs typeface="Century Gothic"/>
                <a:sym typeface="Century Gothic"/>
              </a:rPr>
              <a:t> навчання є також використання</a:t>
            </a:r>
            <a:endParaRPr sz="29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900"/>
              <a:buFont typeface="Arial"/>
              <a:buNone/>
            </a:pPr>
            <a:r>
              <a:rPr lang="ru-RU" sz="2900" b="1" i="0" u="none" strike="noStrike" cap="none">
                <a:solidFill>
                  <a:srgbClr val="000000"/>
                </a:solidFill>
                <a:latin typeface="Century Gothic"/>
                <a:ea typeface="Century Gothic"/>
                <a:cs typeface="Century Gothic"/>
                <a:sym typeface="Century Gothic"/>
              </a:rPr>
              <a:t>мультимедійного комплексу </a:t>
            </a:r>
            <a:r>
              <a:rPr lang="ru-RU" sz="2900" b="0" i="0" u="none" strike="noStrike" cap="none">
                <a:solidFill>
                  <a:srgbClr val="000000"/>
                </a:solidFill>
                <a:latin typeface="Century Gothic"/>
                <a:ea typeface="Century Gothic"/>
                <a:cs typeface="Century Gothic"/>
                <a:sym typeface="Century Gothic"/>
              </a:rPr>
              <a:t>(МК) у складі </a:t>
            </a:r>
            <a:r>
              <a:rPr lang="ru-RU" sz="2900" b="1" i="0" u="none" strike="noStrike" cap="none">
                <a:solidFill>
                  <a:srgbClr val="000000"/>
                </a:solidFill>
                <a:latin typeface="Century Gothic"/>
                <a:ea typeface="Century Gothic"/>
                <a:cs typeface="Century Gothic"/>
                <a:sym typeface="Century Gothic"/>
              </a:rPr>
              <a:t>інтерактивної дошки</a:t>
            </a:r>
            <a:r>
              <a:rPr lang="ru-RU" sz="2900" b="0" i="0" u="none" strike="noStrike" cap="none">
                <a:solidFill>
                  <a:srgbClr val="000000"/>
                </a:solidFill>
                <a:latin typeface="Century Gothic"/>
                <a:ea typeface="Century Gothic"/>
                <a:cs typeface="Century Gothic"/>
                <a:sym typeface="Century Gothic"/>
              </a:rPr>
              <a:t>, </a:t>
            </a:r>
            <a:r>
              <a:rPr lang="ru-RU" sz="2900" b="1" i="0" u="none" strike="noStrike" cap="none">
                <a:solidFill>
                  <a:srgbClr val="000000"/>
                </a:solidFill>
                <a:latin typeface="Century Gothic"/>
                <a:ea typeface="Century Gothic"/>
                <a:cs typeface="Century Gothic"/>
                <a:sym typeface="Century Gothic"/>
              </a:rPr>
              <a:t>персонального комп’ютера</a:t>
            </a:r>
            <a:r>
              <a:rPr lang="ru-RU" sz="2900" b="0" i="0" u="none" strike="noStrike" cap="none">
                <a:solidFill>
                  <a:srgbClr val="000000"/>
                </a:solidFill>
                <a:latin typeface="Century Gothic"/>
                <a:ea typeface="Century Gothic"/>
                <a:cs typeface="Century Gothic"/>
                <a:sym typeface="Century Gothic"/>
              </a:rPr>
              <a:t> й </a:t>
            </a:r>
            <a:r>
              <a:rPr lang="ru-RU" sz="2900" b="1" i="0" u="none" strike="noStrike" cap="none">
                <a:solidFill>
                  <a:srgbClr val="000000"/>
                </a:solidFill>
                <a:latin typeface="Century Gothic"/>
                <a:ea typeface="Century Gothic"/>
                <a:cs typeface="Century Gothic"/>
                <a:sym typeface="Century Gothic"/>
              </a:rPr>
              <a:t>мультимедійного проектора.</a:t>
            </a:r>
            <a:endParaRPr sz="29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900"/>
              <a:buFont typeface="Arial"/>
              <a:buNone/>
            </a:pPr>
            <a:r>
              <a:rPr lang="ru-RU" sz="2900" b="0" i="0" u="none" strike="noStrike" cap="none">
                <a:solidFill>
                  <a:schemeClr val="dk1"/>
                </a:solidFill>
                <a:latin typeface="Century Gothic"/>
                <a:ea typeface="Century Gothic"/>
                <a:cs typeface="Century Gothic"/>
                <a:sym typeface="Century Gothic"/>
              </a:rPr>
              <a:t/>
            </a:r>
            <a:br>
              <a:rPr lang="ru-RU" sz="2900" b="0" i="0" u="none" strike="noStrike" cap="none">
                <a:solidFill>
                  <a:schemeClr val="dk1"/>
                </a:solidFill>
                <a:latin typeface="Century Gothic"/>
                <a:ea typeface="Century Gothic"/>
                <a:cs typeface="Century Gothic"/>
                <a:sym typeface="Century Gothic"/>
              </a:rPr>
            </a:br>
            <a:endParaRPr sz="29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0" cy="7178508"/>
          </a:xfrm>
          <a:prstGeom prst="rect">
            <a:avLst/>
          </a:prstGeom>
        </p:spPr>
      </p:pic>
      <p:sp>
        <p:nvSpPr>
          <p:cNvPr id="5" name="Title 4"/>
          <p:cNvSpPr>
            <a:spLocks noGrp="1"/>
          </p:cNvSpPr>
          <p:nvPr>
            <p:ph type="title"/>
          </p:nvPr>
        </p:nvSpPr>
        <p:spPr>
          <a:xfrm>
            <a:off x="415600" y="2"/>
            <a:ext cx="10057579" cy="970960"/>
          </a:xfrm>
        </p:spPr>
        <p:txBody>
          <a:bodyPr>
            <a:normAutofit fontScale="90000"/>
          </a:bodyPr>
          <a:lstStyle/>
          <a:p>
            <a:r>
              <a:rPr lang="uk-UA" sz="3600" dirty="0" smtClean="0"/>
              <a:t>Пошукова робота студентів  з предмету «Англійська мова»</a:t>
            </a:r>
            <a:br>
              <a:rPr lang="uk-UA" sz="3600" dirty="0" smtClean="0"/>
            </a:br>
            <a:r>
              <a:rPr lang="uk-UA" dirty="0"/>
              <a:t/>
            </a:r>
            <a:br>
              <a:rPr lang="uk-UA" dirty="0"/>
            </a:br>
            <a:endParaRPr lang="en-US" dirty="0"/>
          </a:p>
        </p:txBody>
      </p:sp>
    </p:spTree>
    <p:extLst>
      <p:ext uri="{BB962C8B-B14F-4D97-AF65-F5344CB8AC3E}">
        <p14:creationId xmlns:p14="http://schemas.microsoft.com/office/powerpoint/2010/main" val="227853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p:nvPr/>
        </p:nvSpPr>
        <p:spPr>
          <a:xfrm>
            <a:off x="-89647" y="0"/>
            <a:ext cx="12192000" cy="7632818"/>
          </a:xfrm>
          <a:prstGeom prst="rect">
            <a:avLst/>
          </a:prstGeom>
          <a:gradFill>
            <a:gsLst>
              <a:gs pos="0">
                <a:srgbClr val="9EF0B6"/>
              </a:gs>
              <a:gs pos="35000">
                <a:srgbClr val="BDF2CC"/>
              </a:gs>
              <a:gs pos="100000">
                <a:srgbClr val="E5FAEC"/>
              </a:gs>
            </a:gsLst>
            <a:lin ang="16200000" scaled="0"/>
          </a:gradFill>
          <a:ln w="9525" cap="flat" cmpd="sng">
            <a:solidFill>
              <a:srgbClr val="0A9C5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ru-RU" sz="3500" b="0" i="0" u="none" strike="noStrike" cap="none">
                <a:solidFill>
                  <a:srgbClr val="241832"/>
                </a:solidFill>
                <a:highlight>
                  <a:srgbClr val="00FF00"/>
                </a:highlight>
                <a:latin typeface="Century Gothic"/>
                <a:ea typeface="Century Gothic"/>
                <a:cs typeface="Century Gothic"/>
                <a:sym typeface="Century Gothic"/>
              </a:rPr>
              <a:t>Такий </a:t>
            </a:r>
            <a:r>
              <a:rPr lang="ru-RU" sz="3500" b="1" i="0" u="none" strike="noStrike" cap="none">
                <a:solidFill>
                  <a:srgbClr val="241832"/>
                </a:solidFill>
                <a:highlight>
                  <a:srgbClr val="00FF00"/>
                </a:highlight>
                <a:latin typeface="Century Gothic"/>
                <a:ea typeface="Century Gothic"/>
                <a:cs typeface="Century Gothic"/>
                <a:sym typeface="Century Gothic"/>
              </a:rPr>
              <a:t>комплекс</a:t>
            </a:r>
            <a:r>
              <a:rPr lang="ru-RU" sz="3500" b="0" i="0" u="none" strike="noStrike" cap="none">
                <a:solidFill>
                  <a:srgbClr val="241832"/>
                </a:solidFill>
                <a:highlight>
                  <a:srgbClr val="00FF00"/>
                </a:highlight>
                <a:latin typeface="Century Gothic"/>
                <a:ea typeface="Century Gothic"/>
                <a:cs typeface="Century Gothic"/>
                <a:sym typeface="Century Gothic"/>
              </a:rPr>
              <a:t> поєднує всі переваги сучасних комп’ютерних технологій і виводить процес навчання на якісно новий рівень. Завдяки </a:t>
            </a:r>
            <a:r>
              <a:rPr lang="ru-RU" sz="3500" b="1" i="0" u="none" strike="noStrike" cap="none">
                <a:solidFill>
                  <a:srgbClr val="241832"/>
                </a:solidFill>
                <a:highlight>
                  <a:srgbClr val="00FF00"/>
                </a:highlight>
                <a:latin typeface="Century Gothic"/>
                <a:ea typeface="Century Gothic"/>
                <a:cs typeface="Century Gothic"/>
                <a:sym typeface="Century Gothic"/>
              </a:rPr>
              <a:t>наочності й інтерактивності</a:t>
            </a:r>
            <a:r>
              <a:rPr lang="ru-RU" sz="3500" b="0" i="0" u="none" strike="noStrike" cap="none">
                <a:solidFill>
                  <a:srgbClr val="241832"/>
                </a:solidFill>
                <a:highlight>
                  <a:srgbClr val="00FF00"/>
                </a:highlight>
                <a:latin typeface="Century Gothic"/>
                <a:ea typeface="Century Gothic"/>
                <a:cs typeface="Century Gothic"/>
                <a:sym typeface="Century Gothic"/>
              </a:rPr>
              <a:t> МК дозволяє залучити всіх студентів до </a:t>
            </a:r>
            <a:r>
              <a:rPr lang="ru-RU" sz="3500" b="1" i="0" u="none" strike="noStrike" cap="none">
                <a:solidFill>
                  <a:srgbClr val="241832"/>
                </a:solidFill>
                <a:highlight>
                  <a:srgbClr val="00FF00"/>
                </a:highlight>
                <a:latin typeface="Century Gothic"/>
                <a:ea typeface="Century Gothic"/>
                <a:cs typeface="Century Gothic"/>
                <a:sym typeface="Century Gothic"/>
              </a:rPr>
              <a:t>активної роботи</a:t>
            </a:r>
            <a:r>
              <a:rPr lang="ru-RU" sz="3500" b="0" i="0" u="none" strike="noStrike" cap="none">
                <a:solidFill>
                  <a:srgbClr val="241832"/>
                </a:solidFill>
                <a:highlight>
                  <a:srgbClr val="00FF00"/>
                </a:highlight>
                <a:latin typeface="Century Gothic"/>
                <a:ea typeface="Century Gothic"/>
                <a:cs typeface="Century Gothic"/>
                <a:sym typeface="Century Gothic"/>
              </a:rPr>
              <a:t>. Робота з </a:t>
            </a:r>
            <a:r>
              <a:rPr lang="ru-RU" sz="3500" b="1" i="0" u="none" strike="noStrike" cap="none">
                <a:solidFill>
                  <a:srgbClr val="241832"/>
                </a:solidFill>
                <a:highlight>
                  <a:srgbClr val="00FF00"/>
                </a:highlight>
                <a:latin typeface="Century Gothic"/>
                <a:ea typeface="Century Gothic"/>
                <a:cs typeface="Century Gothic"/>
                <a:sym typeface="Century Gothic"/>
              </a:rPr>
              <a:t>комп'ютерними навчальними програмами</a:t>
            </a:r>
            <a:r>
              <a:rPr lang="ru-RU" sz="3500" b="0" i="0" u="none" strike="noStrike" cap="none">
                <a:solidFill>
                  <a:srgbClr val="241832"/>
                </a:solidFill>
                <a:highlight>
                  <a:srgbClr val="00FF00"/>
                </a:highlight>
                <a:latin typeface="Century Gothic"/>
                <a:ea typeface="Century Gothic"/>
                <a:cs typeface="Century Gothic"/>
                <a:sym typeface="Century Gothic"/>
              </a:rPr>
              <a:t> також є частиною освітнього процесу по опануванню </a:t>
            </a:r>
            <a:r>
              <a:rPr lang="ru-RU" sz="3500" b="1" i="0" u="none" strike="noStrike" cap="none">
                <a:solidFill>
                  <a:srgbClr val="241832"/>
                </a:solidFill>
                <a:highlight>
                  <a:srgbClr val="00FF00"/>
                </a:highlight>
                <a:latin typeface="Century Gothic"/>
                <a:ea typeface="Century Gothic"/>
                <a:cs typeface="Century Gothic"/>
                <a:sym typeface="Century Gothic"/>
              </a:rPr>
              <a:t>іноземної мови</a:t>
            </a:r>
            <a:r>
              <a:rPr lang="ru-RU" sz="3500" b="0" i="0" u="none" strike="noStrike" cap="none">
                <a:solidFill>
                  <a:srgbClr val="241832"/>
                </a:solidFill>
                <a:highlight>
                  <a:srgbClr val="00FF00"/>
                </a:highlight>
                <a:latin typeface="Century Gothic"/>
                <a:ea typeface="Century Gothic"/>
                <a:cs typeface="Century Gothic"/>
                <a:sym typeface="Century Gothic"/>
              </a:rPr>
              <a:t>. Комп'ютерні  програми включають: вивчення</a:t>
            </a:r>
            <a:r>
              <a:rPr lang="ru-RU" sz="3500" b="1" i="0" u="none" strike="noStrike" cap="none">
                <a:solidFill>
                  <a:srgbClr val="241832"/>
                </a:solidFill>
                <a:highlight>
                  <a:srgbClr val="00FF00"/>
                </a:highlight>
                <a:latin typeface="Century Gothic"/>
                <a:ea typeface="Century Gothic"/>
                <a:cs typeface="Century Gothic"/>
                <a:sym typeface="Century Gothic"/>
              </a:rPr>
              <a:t> лексики</a:t>
            </a:r>
            <a:r>
              <a:rPr lang="ru-RU" sz="3500" b="0" i="0" u="none" strike="noStrike" cap="none">
                <a:solidFill>
                  <a:srgbClr val="241832"/>
                </a:solidFill>
                <a:highlight>
                  <a:srgbClr val="00FF00"/>
                </a:highlight>
                <a:latin typeface="Century Gothic"/>
                <a:ea typeface="Century Gothic"/>
                <a:cs typeface="Century Gothic"/>
                <a:sym typeface="Century Gothic"/>
              </a:rPr>
              <a:t>;</a:t>
            </a:r>
            <a:endParaRPr sz="3500" b="0" i="0" u="none" strike="noStrike" cap="none">
              <a:solidFill>
                <a:srgbClr val="241832"/>
              </a:solidFill>
              <a:highlight>
                <a:srgbClr val="00FF00"/>
              </a:highlight>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500"/>
              <a:buFont typeface="Arial"/>
              <a:buNone/>
            </a:pPr>
            <a:r>
              <a:rPr lang="ru-RU" sz="3500" b="0" i="0" u="none" strike="noStrike" cap="none">
                <a:solidFill>
                  <a:srgbClr val="241832"/>
                </a:solidFill>
                <a:highlight>
                  <a:srgbClr val="00FF00"/>
                </a:highlight>
                <a:latin typeface="Century Gothic"/>
                <a:ea typeface="Century Gothic"/>
                <a:cs typeface="Century Gothic"/>
                <a:sym typeface="Century Gothic"/>
              </a:rPr>
              <a:t>відпрацювання </a:t>
            </a:r>
            <a:r>
              <a:rPr lang="ru-RU" sz="3500" b="1" i="0" u="none" strike="noStrike" cap="none">
                <a:solidFill>
                  <a:srgbClr val="241832"/>
                </a:solidFill>
                <a:highlight>
                  <a:srgbClr val="00FF00"/>
                </a:highlight>
                <a:latin typeface="Century Gothic"/>
                <a:ea typeface="Century Gothic"/>
                <a:cs typeface="Century Gothic"/>
                <a:sym typeface="Century Gothic"/>
              </a:rPr>
              <a:t>вимови</a:t>
            </a:r>
            <a:r>
              <a:rPr lang="ru-RU" sz="3500" b="0" i="0" u="none" strike="noStrike" cap="none">
                <a:solidFill>
                  <a:srgbClr val="241832"/>
                </a:solidFill>
                <a:highlight>
                  <a:srgbClr val="00FF00"/>
                </a:highlight>
                <a:latin typeface="Century Gothic"/>
                <a:ea typeface="Century Gothic"/>
                <a:cs typeface="Century Gothic"/>
                <a:sym typeface="Century Gothic"/>
              </a:rPr>
              <a:t>; вивчення</a:t>
            </a:r>
            <a:r>
              <a:rPr lang="ru-RU" sz="3500" b="1" i="0" u="none" strike="noStrike" cap="none">
                <a:solidFill>
                  <a:srgbClr val="241832"/>
                </a:solidFill>
                <a:highlight>
                  <a:srgbClr val="00FF00"/>
                </a:highlight>
                <a:latin typeface="Century Gothic"/>
                <a:ea typeface="Century Gothic"/>
                <a:cs typeface="Century Gothic"/>
                <a:sym typeface="Century Gothic"/>
              </a:rPr>
              <a:t> діалогічної і монологічної мови</a:t>
            </a:r>
            <a:r>
              <a:rPr lang="ru-RU" sz="3500" b="0" i="0" u="none" strike="noStrike" cap="none">
                <a:solidFill>
                  <a:srgbClr val="241832"/>
                </a:solidFill>
                <a:highlight>
                  <a:srgbClr val="00FF00"/>
                </a:highlight>
                <a:latin typeface="Century Gothic"/>
                <a:ea typeface="Century Gothic"/>
                <a:cs typeface="Century Gothic"/>
                <a:sym typeface="Century Gothic"/>
              </a:rPr>
              <a:t>; вивчення </a:t>
            </a:r>
            <a:r>
              <a:rPr lang="ru-RU" sz="3500" b="1" i="0" u="none" strike="noStrike" cap="none">
                <a:solidFill>
                  <a:srgbClr val="241832"/>
                </a:solidFill>
                <a:highlight>
                  <a:srgbClr val="00FF00"/>
                </a:highlight>
                <a:latin typeface="Century Gothic"/>
                <a:ea typeface="Century Gothic"/>
                <a:cs typeface="Century Gothic"/>
                <a:sym typeface="Century Gothic"/>
              </a:rPr>
              <a:t>писемності</a:t>
            </a:r>
            <a:r>
              <a:rPr lang="ru-RU" sz="3500" b="0" i="0" u="none" strike="noStrike" cap="none">
                <a:solidFill>
                  <a:srgbClr val="241832"/>
                </a:solidFill>
                <a:highlight>
                  <a:srgbClr val="00FF00"/>
                </a:highlight>
                <a:latin typeface="Century Gothic"/>
                <a:ea typeface="Century Gothic"/>
                <a:cs typeface="Century Gothic"/>
                <a:sym typeface="Century Gothic"/>
              </a:rPr>
              <a:t>; відпрацювання </a:t>
            </a:r>
            <a:r>
              <a:rPr lang="ru-RU" sz="3500" b="1" i="0" u="none" strike="noStrike" cap="none">
                <a:solidFill>
                  <a:srgbClr val="241832"/>
                </a:solidFill>
                <a:highlight>
                  <a:srgbClr val="00FF00"/>
                </a:highlight>
                <a:latin typeface="Century Gothic"/>
                <a:ea typeface="Century Gothic"/>
                <a:cs typeface="Century Gothic"/>
                <a:sym typeface="Century Gothic"/>
              </a:rPr>
              <a:t>граматичних явищ</a:t>
            </a:r>
            <a:r>
              <a:rPr lang="ru-RU" sz="3500" b="0" i="0" u="none" strike="noStrike" cap="none">
                <a:solidFill>
                  <a:srgbClr val="241832"/>
                </a:solidFill>
                <a:highlight>
                  <a:srgbClr val="00FF00"/>
                </a:highlight>
                <a:latin typeface="Century Gothic"/>
                <a:ea typeface="Century Gothic"/>
                <a:cs typeface="Century Gothic"/>
                <a:sym typeface="Century Gothic"/>
              </a:rPr>
              <a:t>. Можливості використання Інтернет - ресурсів величезні.</a:t>
            </a:r>
            <a:endParaRPr sz="3500" b="0" i="0" u="none" strike="noStrike" cap="none">
              <a:solidFill>
                <a:srgbClr val="241832"/>
              </a:solidFill>
              <a:highlight>
                <a:srgbClr val="00FF00"/>
              </a:highlight>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500"/>
              <a:buFont typeface="Arial"/>
              <a:buNone/>
            </a:pPr>
            <a:r>
              <a:rPr lang="ru-RU" sz="3500" b="0" i="0" u="none" strike="noStrike" cap="none">
                <a:solidFill>
                  <a:srgbClr val="241832"/>
                </a:solidFill>
                <a:latin typeface="Century Gothic"/>
                <a:ea typeface="Century Gothic"/>
                <a:cs typeface="Century Gothic"/>
                <a:sym typeface="Century Gothic"/>
              </a:rPr>
              <a:t/>
            </a:r>
            <a:br>
              <a:rPr lang="ru-RU" sz="3500" b="0" i="0" u="none" strike="noStrike" cap="none">
                <a:solidFill>
                  <a:srgbClr val="241832"/>
                </a:solidFill>
                <a:latin typeface="Century Gothic"/>
                <a:ea typeface="Century Gothic"/>
                <a:cs typeface="Century Gothic"/>
                <a:sym typeface="Century Gothic"/>
              </a:rPr>
            </a:br>
            <a:endParaRPr sz="3500" b="0" i="0" u="none" strike="noStrike" cap="none">
              <a:solidFill>
                <a:srgbClr val="241832"/>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