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70" r:id="rId15"/>
    <p:sldId id="271" r:id="rId16"/>
    <p:sldId id="268" r:id="rId1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6E80D-D91F-4545-8445-24686D92F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10DC9BF-9599-47CB-8639-C81BA28AB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9802E8-E8BC-4232-A972-FE6C6587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C637-2AFA-4E65-BDD9-B46F53CA2796}" type="datetimeFigureOut">
              <a:rPr lang="ru-UA" smtClean="0"/>
              <a:t>23.03.2026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3F23E-6AB9-4D7F-8A88-31C3684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D55E81-F943-4A37-9FF7-9773D983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FFD8-1FFB-47AB-BFC7-E9F97A3CD8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494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7DE0A-2899-449C-BA29-FCEAA4D9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2EB92E-9358-4C78-AB7E-CEFE9919E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4581EA-B2AA-43BE-99F9-915950EC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C637-2AFA-4E65-BDD9-B46F53CA2796}" type="datetimeFigureOut">
              <a:rPr lang="ru-UA" smtClean="0"/>
              <a:t>23.03.2026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1182A7-2A4E-4F3E-913B-E2A55C88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014B39-0225-4AC4-B1B6-184B2D17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FFD8-1FFB-47AB-BFC7-E9F97A3CD8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173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51AA67-8970-41B6-A2DB-04A1F75E5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A13782D-0A32-48AE-8EE6-378D59EF6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B8F6AA1-6056-4625-BDDB-A1EF9D03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C637-2AFA-4E65-BDD9-B46F53CA2796}" type="datetimeFigureOut">
              <a:rPr lang="ru-UA" smtClean="0"/>
              <a:t>23.03.2026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590ED4-3B12-4760-8F7F-BE842B2C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E899CC-86D0-41BF-824F-7FD5E5BE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FFD8-1FFB-47AB-BFC7-E9F97A3CD8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592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BD693-2067-4EF8-A58A-6BEC25C9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195C52-BCBF-4F3E-BB2C-F2283B8F5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699246-52A8-4D38-A526-E3F50D31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C637-2AFA-4E65-BDD9-B46F53CA2796}" type="datetimeFigureOut">
              <a:rPr lang="ru-UA" smtClean="0"/>
              <a:t>23.03.2026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41CA44-A2DB-4A8B-BB74-0CD7C7CA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D873F9-AE2B-4F88-9B91-B0813F6D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FFD8-1FFB-47AB-BFC7-E9F97A3CD8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15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174C8-A3D6-418E-A0CA-395CC8A2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1087D66-0FB1-4790-BDB3-03DFA8B65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2D510C-431E-40BF-86E2-3F9F5801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C637-2AFA-4E65-BDD9-B46F53CA2796}" type="datetimeFigureOut">
              <a:rPr lang="ru-UA" smtClean="0"/>
              <a:t>23.03.2026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7F272F-DF8D-47ED-B995-C837C537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A7279B-BA97-43C6-BA5E-43839712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FFD8-1FFB-47AB-BFC7-E9F97A3CD8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63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4999-8FF0-4BA6-9219-81F2FEE2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FC7F9C6-CBC6-4D2B-B00B-4FD20B2C5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86E29DB-15E8-4000-B665-C2857C982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B117021-0CA0-472D-9F54-E37DE7EF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C637-2AFA-4E65-BDD9-B46F53CA2796}" type="datetimeFigureOut">
              <a:rPr lang="ru-UA" smtClean="0"/>
              <a:t>23.03.2026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C29251-0EA1-45F4-855B-BDA22F68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FBC9B1-0C91-427D-9A82-62E165C2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FFD8-1FFB-47AB-BFC7-E9F97A3CD8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787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9CE2B-E96E-4879-B925-2D7DEFF4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38A2B-B570-4044-903F-A09822436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8BAE959-0859-4A66-9031-DA5D8BDC5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D23FEAB-9885-4D63-8521-9A9E03AE7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C519BFD-DD04-4321-82DE-1A8D9D7E5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D0840CE-05B5-4F9B-AC58-0A8C687D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C637-2AFA-4E65-BDD9-B46F53CA2796}" type="datetimeFigureOut">
              <a:rPr lang="ru-UA" smtClean="0"/>
              <a:t>23.03.2026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7E1AFB2-D662-408B-9EA9-CC8ABCA0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ED6A6DA-524B-43E8-A47E-5107D29C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FFD8-1FFB-47AB-BFC7-E9F97A3CD8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804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F70C9-71BD-4DAD-85DF-88BEC62E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18D703A-3615-4BFA-8AE0-E5B03AF67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C637-2AFA-4E65-BDD9-B46F53CA2796}" type="datetimeFigureOut">
              <a:rPr lang="ru-UA" smtClean="0"/>
              <a:t>23.03.2026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55F265-AEB5-4A28-8B1D-BED3378F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70790CF-FDB0-4E50-AFCE-63C67503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FFD8-1FFB-47AB-BFC7-E9F97A3CD8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609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27FD089-094D-428C-8CD2-65E5C78A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C637-2AFA-4E65-BDD9-B46F53CA2796}" type="datetimeFigureOut">
              <a:rPr lang="ru-UA" smtClean="0"/>
              <a:t>23.03.2026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EDB78B0-2C4C-4D17-BD11-A750C049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2DA5D1D-8A54-41EF-B36F-5AAB7110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FFD8-1FFB-47AB-BFC7-E9F97A3CD8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58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06F6E-2500-42FE-97B9-E11F3169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251BED-E6E9-44D0-8B72-F6C8ECA7F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ADE65ED-F2F6-43FF-B31D-9CFA3220C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DB1CEB-E00F-47C7-B906-FFC1FF08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C637-2AFA-4E65-BDD9-B46F53CA2796}" type="datetimeFigureOut">
              <a:rPr lang="ru-UA" smtClean="0"/>
              <a:t>23.03.2026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3B3FA8-C1F9-454F-93DB-9408EE2B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5222F26-A4F4-4081-815E-B58A05CA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FFD8-1FFB-47AB-BFC7-E9F97A3CD8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515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3711-1FD1-4A54-905F-AFD006A3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E12A535-FE6E-4597-9E2D-9F41F2658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11D2C8B-457F-4CD8-B1EE-34002E520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1DABD5-76DC-4BBC-B589-56CA6C13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C637-2AFA-4E65-BDD9-B46F53CA2796}" type="datetimeFigureOut">
              <a:rPr lang="ru-UA" smtClean="0"/>
              <a:t>23.03.2026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E05065-D2E1-4DDD-9DDB-ABBC12CB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786174-FADB-4F7D-BB49-C5E2657B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FFD8-1FFB-47AB-BFC7-E9F97A3CD8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873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68996FB-DB87-468B-8878-5BECD53E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677EA14-1FC9-4E86-8EC1-B88C474D2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69A384-3015-4086-A192-B9EC27DED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CC637-2AFA-4E65-BDD9-B46F53CA2796}" type="datetimeFigureOut">
              <a:rPr lang="ru-UA" smtClean="0"/>
              <a:t>23.03.2026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FD6918C-00A8-4046-8FB2-6C366508A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E9FC10-A961-4CD1-9EA1-D2C39C8F9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FFD8-1FFB-47AB-BFC7-E9F97A3CD8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283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8754AE-EC8E-4402-A429-927348883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616" y="105996"/>
            <a:ext cx="1425272" cy="1404000"/>
          </a:xfrm>
          <a:prstGeom prst="ellipse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98891F-BAA8-424E-9BFE-578742D0847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282752" y="452564"/>
            <a:ext cx="6474678" cy="1666667"/>
          </a:xfrm>
          <a:prstGeom prst="rect">
            <a:avLst/>
          </a:prstGeom>
          <a:ln>
            <a:noFill/>
          </a:ln>
        </p:spPr>
      </p:pic>
      <p:sp>
        <p:nvSpPr>
          <p:cNvPr id="4" name="WordArt 2">
            <a:extLst>
              <a:ext uri="{FF2B5EF4-FFF2-40B4-BE49-F238E27FC236}">
                <a16:creationId xmlns:a16="http://schemas.microsoft.com/office/drawing/2014/main" id="{7EA6D2ED-9939-4CE5-A61B-9F27B1E62C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99616" y="2656395"/>
            <a:ext cx="7570253" cy="18302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2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sz="12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Застосування</a:t>
            </a:r>
            <a:r>
              <a:rPr lang="ru-RU" sz="12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2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сучасних</a:t>
            </a:r>
            <a:r>
              <a:rPr lang="ru-RU" sz="12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2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технологій</a:t>
            </a:r>
            <a:endParaRPr lang="ru-RU" sz="1200" i="1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 rtl="0">
              <a:buNone/>
            </a:pPr>
            <a:r>
              <a:rPr lang="ru-RU" sz="12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2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під</a:t>
            </a:r>
            <a:r>
              <a:rPr lang="ru-RU" sz="12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час </a:t>
            </a:r>
            <a:r>
              <a:rPr lang="ru-RU" sz="12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викладання</a:t>
            </a:r>
            <a:r>
              <a:rPr lang="ru-RU" sz="12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2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клінічних</a:t>
            </a:r>
            <a:r>
              <a:rPr lang="ru-RU" sz="12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2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дисциплін</a:t>
            </a:r>
            <a:r>
              <a:rPr lang="ru-RU" sz="12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pPr algn="ctr" rtl="0">
              <a:buNone/>
            </a:pPr>
            <a:r>
              <a:rPr lang="ru-RU" sz="12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в </a:t>
            </a:r>
            <a:r>
              <a:rPr lang="ru-RU" sz="12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умовах</a:t>
            </a:r>
            <a:r>
              <a:rPr lang="ru-RU" sz="12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2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воєнного</a:t>
            </a:r>
            <a:r>
              <a:rPr lang="ru-RU" sz="12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стану в </a:t>
            </a:r>
            <a:r>
              <a:rPr lang="ru-RU" sz="1200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Україні</a:t>
            </a:r>
            <a:r>
              <a:rPr lang="ru-RU" sz="1200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»</a:t>
            </a:r>
            <a:endParaRPr lang="ru-UA" sz="1200" i="1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74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AB163-E963-4549-8A3B-D89EAB8A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/>
              <a:t>Підготовка до ЄДКІ</a:t>
            </a:r>
            <a:endParaRPr lang="ru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2575EA-43CD-494B-A796-59263E504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8" y="1071563"/>
            <a:ext cx="8528792" cy="52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0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AB163-E963-4549-8A3B-D89EAB8A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/>
              <a:t>Підготовка до ЄДКІ</a:t>
            </a:r>
            <a:endParaRPr lang="ru-UA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5FCC46-CF2F-4823-80DE-2D7849C2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31" y="1325563"/>
            <a:ext cx="8695169" cy="540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5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7BF304-19CF-4474-A6BF-7014D215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9651"/>
          </a:xfrm>
        </p:spPr>
        <p:txBody>
          <a:bodyPr/>
          <a:lstStyle/>
          <a:p>
            <a:pPr algn="ctr"/>
            <a:r>
              <a:rPr lang="az-Cyrl-AZ" b="1" dirty="0"/>
              <a:t>Ефективність та виклики</a:t>
            </a:r>
            <a:endParaRPr lang="ru-UA" b="1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B8068BB-D750-4E31-99E6-EDBF7FF3A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9651"/>
            <a:ext cx="11836400" cy="5147469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533400" algn="l"/>
              </a:tabLst>
            </a:pPr>
            <a:r>
              <a:rPr lang="az-Cyrl-AZ" sz="3200" dirty="0"/>
              <a:t>1.	</a:t>
            </a:r>
            <a:r>
              <a:rPr lang="az-Cyrl-AZ" sz="3200" b="1" i="1" dirty="0"/>
              <a:t>Теоретична база: </a:t>
            </a:r>
            <a:r>
              <a:rPr lang="az-Cyrl-AZ" sz="3200" dirty="0"/>
              <a:t>сучасні технології за ефективністю засвоєння теорії не поступаються традиційній аудиторній роботі.</a:t>
            </a:r>
          </a:p>
          <a:p>
            <a:pPr marL="0" indent="0" algn="just">
              <a:buNone/>
              <a:tabLst>
                <a:tab pos="533400" algn="l"/>
              </a:tabLst>
            </a:pPr>
            <a:r>
              <a:rPr lang="az-Cyrl-AZ" sz="3200" dirty="0"/>
              <a:t>2.	</a:t>
            </a:r>
            <a:r>
              <a:rPr lang="az-Cyrl-AZ" sz="3200" b="1" i="1" dirty="0"/>
              <a:t>Практичні навички: </a:t>
            </a:r>
            <a:r>
              <a:rPr lang="az-Cyrl-AZ" sz="3200" dirty="0"/>
              <a:t>використання симуляторів частково вирішує проблему браку доступу до лікарень, проте повна заміна клінічної практики цифровими аналогами залишається дискусійним питанням. </a:t>
            </a:r>
          </a:p>
          <a:p>
            <a:pPr marL="0" indent="0" algn="just">
              <a:buNone/>
              <a:tabLst>
                <a:tab pos="533400" algn="l"/>
              </a:tabLst>
            </a:pPr>
            <a:r>
              <a:rPr lang="az-Cyrl-AZ" sz="3200" dirty="0"/>
              <a:t>3.	</a:t>
            </a:r>
            <a:r>
              <a:rPr lang="az-Cyrl-AZ" sz="3200" b="1" i="1" dirty="0"/>
              <a:t>Адаптивність:</a:t>
            </a:r>
            <a:r>
              <a:rPr lang="az-Cyrl-AZ" sz="3200" dirty="0"/>
              <a:t> війна стала стимулом для швидкої цифровізації та модернізації освітніх програм.</a:t>
            </a:r>
          </a:p>
          <a:p>
            <a:pPr marL="0" indent="0" algn="just">
              <a:buNone/>
              <a:tabLst>
                <a:tab pos="533400" algn="l"/>
              </a:tabLst>
            </a:pPr>
            <a:r>
              <a:rPr lang="az-Cyrl-AZ" sz="3200" dirty="0"/>
              <a:t>4.	</a:t>
            </a:r>
            <a:r>
              <a:rPr lang="az-Cyrl-AZ" sz="3200" b="1" i="1" dirty="0"/>
              <a:t>Проблеми:</a:t>
            </a:r>
            <a:r>
              <a:rPr lang="az-Cyrl-AZ" sz="3200" dirty="0"/>
              <a:t> Основні труднощі пов'язані з нестабільним інтернет-зв'язком, психологічним стресом учасників та потребою у постійному підвищенні цифрової грамотності учасників навчального процессу. </a:t>
            </a:r>
          </a:p>
        </p:txBody>
      </p:sp>
    </p:spTree>
    <p:extLst>
      <p:ext uri="{BB962C8B-B14F-4D97-AF65-F5344CB8AC3E}">
        <p14:creationId xmlns:p14="http://schemas.microsoft.com/office/powerpoint/2010/main" val="150600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AA263-DF57-4865-8765-42CC2131A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/>
            <a:r>
              <a:rPr lang="az-Cyrl-AZ" sz="3200" b="1" i="1" dirty="0"/>
              <a:t>Використання </a:t>
            </a:r>
            <a:r>
              <a:rPr lang="en-US" sz="3200" b="1" i="1" dirty="0"/>
              <a:t>AR (</a:t>
            </a:r>
            <a:r>
              <a:rPr lang="az-Cyrl-AZ" sz="3200" b="1" i="1" dirty="0"/>
              <a:t>доповненої) та </a:t>
            </a:r>
            <a:r>
              <a:rPr lang="en-US" sz="3200" b="1" i="1" dirty="0"/>
              <a:t>VR (</a:t>
            </a:r>
            <a:r>
              <a:rPr lang="az-Cyrl-AZ" sz="3200" b="1" i="1" dirty="0"/>
              <a:t>віртуальної) реальності в медичній освіті </a:t>
            </a:r>
            <a:r>
              <a:rPr lang="az-Cyrl-AZ" sz="3200" dirty="0"/>
              <a:t>дозволяє безпечно відпрацьовувати складні хірургічні маніпуляції, вивчати анатомію та діагностику в 3</a:t>
            </a:r>
            <a:r>
              <a:rPr lang="en-US" sz="3200" dirty="0"/>
              <a:t>D-</a:t>
            </a:r>
            <a:r>
              <a:rPr lang="az-Cyrl-AZ" sz="3200" dirty="0"/>
              <a:t>середовищі. Технології забезпечують високу залученість, відтворюють реальні клінічні ситуації без ризику для пацієнтів та підвищують якість підготовки медиків. </a:t>
            </a:r>
          </a:p>
          <a:p>
            <a:pPr marL="0" indent="0" algn="ctr">
              <a:buNone/>
            </a:pPr>
            <a:r>
              <a:rPr lang="az-Cyrl-AZ" sz="3200" b="1" i="1" dirty="0"/>
              <a:t>Основні напрямки використання </a:t>
            </a:r>
            <a:r>
              <a:rPr lang="en-US" sz="3200" b="1" i="1" dirty="0"/>
              <a:t>AR/VR </a:t>
            </a:r>
            <a:r>
              <a:rPr lang="az-Cyrl-AZ" sz="3200" b="1" i="1" dirty="0"/>
              <a:t>у медицині:</a:t>
            </a:r>
          </a:p>
          <a:p>
            <a:r>
              <a:rPr lang="az-Cyrl-AZ" sz="3200" dirty="0"/>
              <a:t>Анатомічне моделювання (</a:t>
            </a:r>
            <a:r>
              <a:rPr lang="en-US" sz="3200" dirty="0"/>
              <a:t>AR/VR): 3D-</a:t>
            </a:r>
            <a:r>
              <a:rPr lang="az-Cyrl-AZ" sz="3200" dirty="0"/>
              <a:t>візуалізація людського тіла допомагає краще зрозуміти складні анатомічні структури.</a:t>
            </a:r>
          </a:p>
          <a:p>
            <a:r>
              <a:rPr lang="az-Cyrl-AZ" sz="3200" dirty="0"/>
              <a:t>Симуляція клінічних ситуацій: Навчання діагностиці, методам терапії та реабілітації у віртуальному середовищі.</a:t>
            </a:r>
          </a:p>
          <a:p>
            <a:r>
              <a:rPr lang="az-Cyrl-AZ" sz="3200" dirty="0"/>
              <a:t>Доповнена реальність у реальному часі (</a:t>
            </a:r>
            <a:r>
              <a:rPr lang="en-US" sz="3200" dirty="0"/>
              <a:t>AR): </a:t>
            </a:r>
            <a:r>
              <a:rPr lang="az-Cyrl-AZ" sz="3200" dirty="0"/>
              <a:t>Накладання цифрових даних (наприклад, знімків МРТ чи КТ) на реальне тіло пацієнта під час навчання або процедур. 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315385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745D3F-FEC4-409C-87CA-E3724D028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65" b="4870"/>
          <a:stretch/>
        </p:blipFill>
        <p:spPr>
          <a:xfrm>
            <a:off x="157011" y="368808"/>
            <a:ext cx="11877977" cy="61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9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EA9EFD-BB2D-4F12-82D2-50E0EEA3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94048" cy="41940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5310AC-D6A6-44E3-858C-021AE2AE6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53"/>
          <a:stretch/>
        </p:blipFill>
        <p:spPr>
          <a:xfrm>
            <a:off x="4194048" y="0"/>
            <a:ext cx="7997952" cy="32929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C48ED3-5844-440C-898E-0D759330E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29177"/>
            <a:ext cx="4194048" cy="31288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BC702D-EA7F-4915-BDA4-8A50CC8D9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048" y="3292980"/>
            <a:ext cx="7997952" cy="35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74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EABE71-F88D-4A5F-A4DB-214CE456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b="1" i="1" dirty="0"/>
              <a:t>За </a:t>
            </a:r>
            <a:r>
              <a:rPr lang="ru-RU" b="1" i="1" dirty="0" err="1"/>
              <a:t>даною</a:t>
            </a:r>
            <a:r>
              <a:rPr lang="ru-RU" b="1" i="1" dirty="0"/>
              <a:t> темою </a:t>
            </a:r>
            <a:r>
              <a:rPr lang="ru-RU" b="1" i="1" dirty="0" err="1"/>
              <a:t>узагальнення</a:t>
            </a:r>
            <a:r>
              <a:rPr lang="ru-RU" b="1" i="1" dirty="0"/>
              <a:t> </a:t>
            </a:r>
            <a:r>
              <a:rPr lang="ru-RU" b="1" i="1" dirty="0" err="1"/>
              <a:t>досвіду</a:t>
            </a:r>
            <a:r>
              <a:rPr lang="ru-RU" b="1" i="1" dirty="0"/>
              <a:t> </a:t>
            </a:r>
            <a:r>
              <a:rPr lang="ru-RU" b="1" i="1" dirty="0" err="1"/>
              <a:t>була</a:t>
            </a:r>
            <a:r>
              <a:rPr lang="ru-RU" b="1" i="1" dirty="0"/>
              <a:t> </a:t>
            </a:r>
            <a:r>
              <a:rPr lang="ru-RU" b="1" i="1" dirty="0" err="1"/>
              <a:t>опублікована</a:t>
            </a:r>
            <a:r>
              <a:rPr lang="ru-RU" b="1" i="1" dirty="0"/>
              <a:t> </a:t>
            </a:r>
            <a:r>
              <a:rPr lang="ru-RU" b="1" i="1" dirty="0" err="1"/>
              <a:t>стаття</a:t>
            </a:r>
            <a:endParaRPr lang="ru-UA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FFFC12-76C2-4FB1-8004-9094F5AA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0" y="1362411"/>
            <a:ext cx="4828160" cy="53128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EFAA58-DB6B-4AFA-97B7-8C0764714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62411"/>
            <a:ext cx="5765800" cy="5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5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F7AA26-58EA-4AF7-8207-70D0525DD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1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F67F4-48A1-4C3F-8ACB-2FA56AF3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619125"/>
            <a:ext cx="11709400" cy="1325563"/>
          </a:xfrm>
        </p:spPr>
        <p:txBody>
          <a:bodyPr>
            <a:noAutofit/>
          </a:bodyPr>
          <a:lstStyle/>
          <a:p>
            <a:pPr algn="ctr"/>
            <a:r>
              <a:rPr lang="az-Cyrl-AZ" sz="6600" b="1" dirty="0"/>
              <a:t>Основні концепції та підходи: викладання в умовах війни:</a:t>
            </a:r>
            <a:br>
              <a:rPr lang="az-Cyrl-AZ" b="1" dirty="0"/>
            </a:br>
            <a:endParaRPr lang="ru-UA" b="1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C99509-DA13-4259-86D9-EAFE40626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149475"/>
            <a:ext cx="11709400" cy="40894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3400" algn="l"/>
                <a:tab pos="711200" algn="l"/>
              </a:tabLst>
            </a:pPr>
            <a:r>
              <a:rPr lang="az-Cyrl-AZ" sz="5400" dirty="0"/>
              <a:t>•	Безпека та гнучкість</a:t>
            </a:r>
          </a:p>
          <a:p>
            <a:pPr marL="0" indent="0">
              <a:buNone/>
              <a:tabLst>
                <a:tab pos="533400" algn="l"/>
                <a:tab pos="711200" algn="l"/>
              </a:tabLst>
            </a:pPr>
            <a:r>
              <a:rPr lang="az-Cyrl-AZ" sz="5400" dirty="0"/>
              <a:t>•	Змішане навчання </a:t>
            </a:r>
          </a:p>
          <a:p>
            <a:pPr marL="0" indent="0">
              <a:buNone/>
              <a:tabLst>
                <a:tab pos="533400" algn="l"/>
                <a:tab pos="711200" algn="l"/>
              </a:tabLst>
            </a:pPr>
            <a:r>
              <a:rPr lang="az-Cyrl-AZ" sz="5400" dirty="0"/>
              <a:t>•	Мікронавчання </a:t>
            </a:r>
          </a:p>
          <a:p>
            <a:pPr marL="0" indent="0">
              <a:buNone/>
              <a:tabLst>
                <a:tab pos="533400" algn="l"/>
                <a:tab pos="711200" algn="l"/>
              </a:tabLst>
            </a:pPr>
            <a:r>
              <a:rPr lang="az-Cyrl-AZ" sz="5400" dirty="0"/>
              <a:t>•	Психопедагогічна підтримка</a:t>
            </a:r>
            <a:endParaRPr lang="ru-UA" sz="5400" dirty="0"/>
          </a:p>
        </p:txBody>
      </p:sp>
    </p:spTree>
    <p:extLst>
      <p:ext uri="{BB962C8B-B14F-4D97-AF65-F5344CB8AC3E}">
        <p14:creationId xmlns:p14="http://schemas.microsoft.com/office/powerpoint/2010/main" val="322723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56FFEE-9151-490C-862E-13D5DE8AB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481454"/>
            <a:ext cx="11988799" cy="63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1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993680-BA42-4CF3-84F6-399BB694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7" y="72182"/>
            <a:ext cx="11713565" cy="6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5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807E2F-2AA5-492A-9B87-684058B6E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99" y="206182"/>
            <a:ext cx="11777801" cy="373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8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61FF38F-4226-4366-864C-0CD9CFBD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1208088"/>
          </a:xfrm>
        </p:spPr>
        <p:txBody>
          <a:bodyPr/>
          <a:lstStyle/>
          <a:p>
            <a:pPr algn="ctr"/>
            <a:r>
              <a:rPr lang="az-Cyrl-AZ" b="1" dirty="0"/>
              <a:t>«Навчаючи інших, вчимося самі» </a:t>
            </a:r>
            <a:endParaRPr lang="ru-UA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338D11-550D-4338-83EA-5D0C63CFF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14828"/>
            <a:ext cx="3636559" cy="41395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851BAD-C942-4E02-833B-9BCBAD309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020" y="1757502"/>
            <a:ext cx="3407959" cy="41395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F12CA8-887A-4FA5-B6B8-A22EF4927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240" y="1714827"/>
            <a:ext cx="3382559" cy="41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0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61FF38F-4226-4366-864C-0CD9CFBD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1208088"/>
          </a:xfrm>
        </p:spPr>
        <p:txBody>
          <a:bodyPr/>
          <a:lstStyle/>
          <a:p>
            <a:pPr algn="ctr"/>
            <a:r>
              <a:rPr lang="az-Cyrl-AZ" b="1" dirty="0"/>
              <a:t>«Навчаючи інших, вчимося самі» </a:t>
            </a:r>
            <a:endParaRPr lang="ru-UA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B3C6B7-D447-4C9C-A800-B73A3B16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3128"/>
            <a:ext cx="4588485" cy="49111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E3AE12-24BC-4F4C-845A-6BBACACF5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317" y="1483128"/>
            <a:ext cx="4402443" cy="49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0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AB163-E963-4549-8A3B-D89EAB8A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/>
              <a:t>Підготовка до ЄДКІ</a:t>
            </a:r>
            <a:endParaRPr lang="ru-UA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88ED5-3672-4D7C-85C9-014B7960E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184307"/>
            <a:ext cx="8458200" cy="56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60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285</Words>
  <Application>Microsoft Office PowerPoint</Application>
  <PresentationFormat>Широкий екран</PresentationFormat>
  <Paragraphs>24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Тема Office</vt:lpstr>
      <vt:lpstr>Презентація PowerPoint</vt:lpstr>
      <vt:lpstr>Презентація PowerPoint</vt:lpstr>
      <vt:lpstr>Основні концепції та підходи: викладання в умовах війни: </vt:lpstr>
      <vt:lpstr>Презентація PowerPoint</vt:lpstr>
      <vt:lpstr>Презентація PowerPoint</vt:lpstr>
      <vt:lpstr>Презентація PowerPoint</vt:lpstr>
      <vt:lpstr>«Навчаючи інших, вчимося самі» </vt:lpstr>
      <vt:lpstr>«Навчаючи інших, вчимося самі» </vt:lpstr>
      <vt:lpstr>Підготовка до ЄДКІ</vt:lpstr>
      <vt:lpstr>Підготовка до ЄДКІ</vt:lpstr>
      <vt:lpstr>Підготовка до ЄДКІ</vt:lpstr>
      <vt:lpstr>Ефективність та виклики</vt:lpstr>
      <vt:lpstr>Презентація PowerPoint</vt:lpstr>
      <vt:lpstr>Презентація PowerPoint</vt:lpstr>
      <vt:lpstr>Презентація PowerPoint</vt:lpstr>
      <vt:lpstr>За даною темою узагальнення досвіду була опублікована стаття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380962582057</dc:creator>
  <cp:lastModifiedBy>380962582057</cp:lastModifiedBy>
  <cp:revision>5</cp:revision>
  <dcterms:created xsi:type="dcterms:W3CDTF">2026-03-17T11:29:19Z</dcterms:created>
  <dcterms:modified xsi:type="dcterms:W3CDTF">2026-03-23T09:22:38Z</dcterms:modified>
</cp:coreProperties>
</file>