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8" r:id="rId2"/>
    <p:sldId id="259" r:id="rId3"/>
    <p:sldId id="260" r:id="rId4"/>
    <p:sldId id="261" r:id="rId5"/>
    <p:sldId id="256" r:id="rId6"/>
    <p:sldId id="262" r:id="rId7"/>
    <p:sldId id="263" r:id="rId8"/>
    <p:sldId id="264" r:id="rId9"/>
    <p:sldId id="265" r:id="rId10"/>
    <p:sldId id="266" r:id="rId11"/>
    <p:sldId id="270" r:id="rId12"/>
    <p:sldId id="271" r:id="rId13"/>
    <p:sldId id="272" r:id="rId14"/>
    <p:sldId id="273" r:id="rId15"/>
    <p:sldId id="274" r:id="rId16"/>
    <p:sldId id="275" r:id="rId17"/>
    <p:sldId id="277" r:id="rId18"/>
    <p:sldId id="276" r:id="rId19"/>
    <p:sldId id="279" r:id="rId20"/>
    <p:sldId id="280" r:id="rId21"/>
    <p:sldId id="281" r:id="rId22"/>
    <p:sldId id="282" r:id="rId23"/>
    <p:sldId id="283" r:id="rId24"/>
    <p:sldId id="284" r:id="rId25"/>
    <p:sldId id="278" r:id="rId26"/>
    <p:sldId id="269" r:id="rId27"/>
    <p:sldId id="268" r:id="rId28"/>
    <p:sldId id="285" r:id="rId29"/>
    <p:sldId id="286" r:id="rId30"/>
    <p:sldId id="287" r:id="rId31"/>
    <p:sldId id="288" r:id="rId32"/>
    <p:sldId id="289" r:id="rId33"/>
    <p:sldId id="295"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К" initials="П" lastIdx="4" clrIdx="0">
    <p:extLst>
      <p:ext uri="{19B8F6BF-5375-455C-9EA6-DF929625EA0E}">
        <p15:presenceInfo xmlns="" xmlns:p15="http://schemas.microsoft.com/office/powerpoint/2012/main" userId="П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02T06:41:28.448" idx="1">
    <p:pos x="1926" y="2417"/>
    <p:text/>
    <p:extLst>
      <p:ext uri="{C676402C-5697-4E1C-873F-D02D1690AC5C}">
        <p15:threadingInfo xmlns=""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7-02T06:41:28.448" idx="2">
    <p:pos x="1926" y="2417"/>
    <p:text/>
    <p:extLst>
      <p:ext uri="{C676402C-5697-4E1C-873F-D02D1690AC5C}">
        <p15:threadingInfo xmlns=""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00551-6168-4FD6-A7A8-EB7C6952DC1F}" type="datetimeFigureOut">
              <a:rPr lang="ru-RU" smtClean="0"/>
              <a:pPr/>
              <a:t>24.07.2025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C2C516-F7FF-48AD-BE62-FBDB56B421F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0700C62-AB25-893C-2E91-6F93571812C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 xmlns:a16="http://schemas.microsoft.com/office/drawing/2014/main" id="{A9AF2B70-598E-4CA1-34C9-8BFBEE26A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 xmlns:a16="http://schemas.microsoft.com/office/drawing/2014/main" id="{D43F9116-E1F4-74C3-1F5E-87E5B472AE22}"/>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F85BD22B-1DFA-B00D-5311-7F3F534B8AF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 xmlns:a16="http://schemas.microsoft.com/office/drawing/2014/main" id="{9B63DB51-8E68-2E21-924B-E85F0C154C3F}"/>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362716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045F46-96BE-ACF3-A496-19B19AF265E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 xmlns:a16="http://schemas.microsoft.com/office/drawing/2014/main" id="{E1DAE56E-A988-0255-C176-25578104D9B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82E2FC5B-34B5-9706-67D1-881B43CABD9E}"/>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78052D87-35A2-AE02-7530-4C94133F6E8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 xmlns:a16="http://schemas.microsoft.com/office/drawing/2014/main" id="{BF09F13B-8B6D-6134-E8AB-C0F3331852AB}"/>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364083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 xmlns:a16="http://schemas.microsoft.com/office/drawing/2014/main" id="{A265F0E8-4A6A-43B2-63C5-6CE7D0099E0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 xmlns:a16="http://schemas.microsoft.com/office/drawing/2014/main" id="{3F16A32D-6E07-66AC-D403-48970FBCD01D}"/>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C9183603-04B2-476D-DF6B-6D45160345B1}"/>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157B6A6A-387C-C5B2-8039-F128B5497D7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 xmlns:a16="http://schemas.microsoft.com/office/drawing/2014/main" id="{85F578FE-47E6-3169-A700-E339EB628BFB}"/>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189904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BC7DFB-04A0-A399-E966-7759E0EEBCA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F4AD2560-20D2-D32D-F840-3ABFEC7005A9}"/>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46707227-EF9E-C238-0BD5-60588B5C6119}"/>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215B2210-8516-85D5-EEA8-DEEB5A4DC5E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 xmlns:a16="http://schemas.microsoft.com/office/drawing/2014/main" id="{41823DC9-478E-4420-125D-893655838898}"/>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278176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C60861-3104-61C5-85C8-8229A811C6A2}"/>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1D7F8737-435C-891E-3912-2AC6DD5A9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 xmlns:a16="http://schemas.microsoft.com/office/drawing/2014/main" id="{186925BB-8D12-BFE7-9224-6CD2AF50947E}"/>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F6A63382-5E74-6E3C-7204-A161B061765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 xmlns:a16="http://schemas.microsoft.com/office/drawing/2014/main" id="{1773D295-1031-90A8-5248-FDD2582ABA41}"/>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181332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D6CC51-7C93-98C8-C4C3-030CCFCA9A6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8DD2F016-4C07-289F-5BFE-887DDF40C42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 xmlns:a16="http://schemas.microsoft.com/office/drawing/2014/main" id="{107E2AF1-B366-2314-C420-B9180C9B00DC}"/>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 xmlns:a16="http://schemas.microsoft.com/office/drawing/2014/main" id="{072488C5-4245-D55D-CE01-9C26445B0395}"/>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6" name="Місце для нижнього колонтитула 5">
            <a:extLst>
              <a:ext uri="{FF2B5EF4-FFF2-40B4-BE49-F238E27FC236}">
                <a16:creationId xmlns="" xmlns:a16="http://schemas.microsoft.com/office/drawing/2014/main" id="{A6B8BEE9-9EE4-453C-96E7-7C3E5C1A52E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 xmlns:a16="http://schemas.microsoft.com/office/drawing/2014/main" id="{1A8FCE5C-B695-7BEC-83A1-E34D24579E15}"/>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132026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462B85-1FEF-D9AE-3B26-361AC467B769}"/>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187A77A9-332B-195D-890D-E6FD1FC72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 xmlns:a16="http://schemas.microsoft.com/office/drawing/2014/main" id="{096D6FA1-F4F4-F878-9656-1D6211DB73E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 xmlns:a16="http://schemas.microsoft.com/office/drawing/2014/main" id="{AE19EBC4-4F6F-69E6-CE6F-FD9F81AC0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 xmlns:a16="http://schemas.microsoft.com/office/drawing/2014/main" id="{84B4BD85-66A2-4C23-984D-D88F8E20E2A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 xmlns:a16="http://schemas.microsoft.com/office/drawing/2014/main" id="{D61FE6E3-9516-61FC-7320-B2CE233575E7}"/>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8" name="Місце для нижнього колонтитула 7">
            <a:extLst>
              <a:ext uri="{FF2B5EF4-FFF2-40B4-BE49-F238E27FC236}">
                <a16:creationId xmlns="" xmlns:a16="http://schemas.microsoft.com/office/drawing/2014/main" id="{A9F35FF1-DFA6-368D-5CE2-E9CBF3B09702}"/>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 xmlns:a16="http://schemas.microsoft.com/office/drawing/2014/main" id="{78E526A5-A506-E21F-ECAE-1C65DEEB8679}"/>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137397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19E9CA-645E-4A2D-27B5-360235CA875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 xmlns:a16="http://schemas.microsoft.com/office/drawing/2014/main" id="{27C76BC4-76C7-FD47-6752-2AB8008CA4FF}"/>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4" name="Місце для нижнього колонтитула 3">
            <a:extLst>
              <a:ext uri="{FF2B5EF4-FFF2-40B4-BE49-F238E27FC236}">
                <a16:creationId xmlns="" xmlns:a16="http://schemas.microsoft.com/office/drawing/2014/main" id="{72AD47E5-E787-2130-7F5D-EE1631EACEC0}"/>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 xmlns:a16="http://schemas.microsoft.com/office/drawing/2014/main" id="{B36C5BD6-970A-3809-6BC7-12E2D815516F}"/>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18238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 xmlns:a16="http://schemas.microsoft.com/office/drawing/2014/main" id="{52B84C5B-C44E-E47A-F791-A430155371C3}"/>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3" name="Місце для нижнього колонтитула 2">
            <a:extLst>
              <a:ext uri="{FF2B5EF4-FFF2-40B4-BE49-F238E27FC236}">
                <a16:creationId xmlns="" xmlns:a16="http://schemas.microsoft.com/office/drawing/2014/main" id="{AF92E319-7180-9858-ECDB-20C5B867DE1A}"/>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 xmlns:a16="http://schemas.microsoft.com/office/drawing/2014/main" id="{4F6709D7-9F42-0D05-3036-93E0A99A4CCC}"/>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72568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A5143D6-7872-CD6E-5185-02F0EAF3949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0497CF4D-C9A4-84BF-636B-1FC524165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 xmlns:a16="http://schemas.microsoft.com/office/drawing/2014/main" id="{F326E793-40B4-220B-D06A-C350E4C4E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 xmlns:a16="http://schemas.microsoft.com/office/drawing/2014/main" id="{C7A83FBA-2E77-D64F-4EBA-E4A39484C15D}"/>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6" name="Місце для нижнього колонтитула 5">
            <a:extLst>
              <a:ext uri="{FF2B5EF4-FFF2-40B4-BE49-F238E27FC236}">
                <a16:creationId xmlns="" xmlns:a16="http://schemas.microsoft.com/office/drawing/2014/main" id="{75CABFDA-3978-D635-8325-2FB84DC7F71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 xmlns:a16="http://schemas.microsoft.com/office/drawing/2014/main" id="{AB65C6D9-1C59-9DC0-CE69-F25A572E33E9}"/>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8909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877C3B-A4B7-6F26-1EB2-7D097CCDAD5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 xmlns:a16="http://schemas.microsoft.com/office/drawing/2014/main" id="{2C431722-BD69-A296-54AF-AB3268748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 xmlns:a16="http://schemas.microsoft.com/office/drawing/2014/main" id="{AD8A6291-8B14-C47C-773B-75F39434B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 xmlns:a16="http://schemas.microsoft.com/office/drawing/2014/main" id="{C9D8B5A8-6306-5A8A-8FFE-327AFA795AF5}"/>
              </a:ext>
            </a:extLst>
          </p:cNvPr>
          <p:cNvSpPr>
            <a:spLocks noGrp="1"/>
          </p:cNvSpPr>
          <p:nvPr>
            <p:ph type="dt" sz="half" idx="10"/>
          </p:nvPr>
        </p:nvSpPr>
        <p:spPr/>
        <p:txBody>
          <a:bodyPr/>
          <a:lstStyle/>
          <a:p>
            <a:fld id="{7F4ED116-E3C9-453F-96E0-AEFF57431F57}" type="datetimeFigureOut">
              <a:rPr lang="uk-UA" smtClean="0"/>
              <a:pPr/>
              <a:t>24.07.2025</a:t>
            </a:fld>
            <a:endParaRPr lang="uk-UA"/>
          </a:p>
        </p:txBody>
      </p:sp>
      <p:sp>
        <p:nvSpPr>
          <p:cNvPr id="6" name="Місце для нижнього колонтитула 5">
            <a:extLst>
              <a:ext uri="{FF2B5EF4-FFF2-40B4-BE49-F238E27FC236}">
                <a16:creationId xmlns="" xmlns:a16="http://schemas.microsoft.com/office/drawing/2014/main" id="{8064DC22-D993-3F5B-E847-E9E9DABFFA6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 xmlns:a16="http://schemas.microsoft.com/office/drawing/2014/main" id="{C2344BC9-828C-0F57-76BF-34EA0D869AD7}"/>
              </a:ext>
            </a:extLst>
          </p:cNvPr>
          <p:cNvSpPr>
            <a:spLocks noGrp="1"/>
          </p:cNvSpPr>
          <p:nvPr>
            <p:ph type="sldNum" sz="quarter" idx="12"/>
          </p:nvPr>
        </p:nvSpPr>
        <p:spPr/>
        <p:txBody>
          <a:body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25510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 xmlns:a16="http://schemas.microsoft.com/office/drawing/2014/main" id="{A81ABD12-7B76-3258-B13C-7E308B312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FA04F976-D44A-C338-F876-A6A627D83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5F3EEB58-BC43-629C-1070-32525EDDE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ED116-E3C9-453F-96E0-AEFF57431F57}" type="datetimeFigureOut">
              <a:rPr lang="uk-UA" smtClean="0"/>
              <a:pPr/>
              <a:t>24.07.2025</a:t>
            </a:fld>
            <a:endParaRPr lang="uk-UA"/>
          </a:p>
        </p:txBody>
      </p:sp>
      <p:sp>
        <p:nvSpPr>
          <p:cNvPr id="5" name="Місце для нижнього колонтитула 4">
            <a:extLst>
              <a:ext uri="{FF2B5EF4-FFF2-40B4-BE49-F238E27FC236}">
                <a16:creationId xmlns="" xmlns:a16="http://schemas.microsoft.com/office/drawing/2014/main" id="{F59B8D4C-F497-5CA5-780C-43E036503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 xmlns:a16="http://schemas.microsoft.com/office/drawing/2014/main" id="{00A982A7-E0FF-E988-AD4B-5319471B0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EAE68-B8AE-4B48-9396-D24D0CC2D39A}" type="slidenum">
              <a:rPr lang="uk-UA" smtClean="0"/>
              <a:pPr/>
              <a:t>‹#›</a:t>
            </a:fld>
            <a:endParaRPr lang="uk-UA"/>
          </a:p>
        </p:txBody>
      </p:sp>
    </p:spTree>
    <p:extLst>
      <p:ext uri="{BB962C8B-B14F-4D97-AF65-F5344CB8AC3E}">
        <p14:creationId xmlns="" xmlns:p14="http://schemas.microsoft.com/office/powerpoint/2010/main" val="368026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UX465xZ5x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youtube.com/watch?v=qpH_sSgFk5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529C745-27BC-A479-4474-57FBC187B9E8}"/>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6C3F5BBA-3625-C1FF-1BC4-CD400015818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2">
            <a:extLst>
              <a:ext uri="{FF2B5EF4-FFF2-40B4-BE49-F238E27FC236}">
                <a16:creationId xmlns="" xmlns:a16="http://schemas.microsoft.com/office/drawing/2014/main" id="{AD1B114C-0630-EF16-1384-74B3A3278B1E}"/>
              </a:ext>
            </a:extLst>
          </p:cNvPr>
          <p:cNvPicPr>
            <a:picLocks noChangeAspect="1"/>
          </p:cNvPicPr>
          <p:nvPr/>
        </p:nvPicPr>
        <p:blipFill>
          <a:blip r:embed="rId3">
            <a:extLst>
              <a:ext uri="{28A0092B-C50C-407E-A947-70E740481C1C}">
                <a14:useLocalDpi xmlns="" xmlns:a14="http://schemas.microsoft.com/office/drawing/2010/main" val="0"/>
              </a:ext>
            </a:extLst>
          </a:blip>
          <a:srcRect l="23064" t="13771" r="10593"/>
          <a:stretch>
            <a:fillRect/>
          </a:stretch>
        </p:blipFill>
        <p:spPr>
          <a:xfrm>
            <a:off x="644578" y="1008119"/>
            <a:ext cx="2578279" cy="2132350"/>
          </a:xfrm>
          <a:prstGeom prst="rect">
            <a:avLst/>
          </a:prstGeom>
        </p:spPr>
      </p:pic>
      <p:sp>
        <p:nvSpPr>
          <p:cNvPr id="5" name="TextBox 4">
            <a:extLst>
              <a:ext uri="{FF2B5EF4-FFF2-40B4-BE49-F238E27FC236}">
                <a16:creationId xmlns="" xmlns:a16="http://schemas.microsoft.com/office/drawing/2014/main" id="{2BA1B209-1D57-3C69-4895-8A16880535AC}"/>
              </a:ext>
            </a:extLst>
          </p:cNvPr>
          <p:cNvSpPr txBox="1"/>
          <p:nvPr/>
        </p:nvSpPr>
        <p:spPr>
          <a:xfrm>
            <a:off x="3942272" y="854439"/>
            <a:ext cx="7605150" cy="3027047"/>
          </a:xfrm>
          <a:prstGeom prst="rect">
            <a:avLst/>
          </a:prstGeom>
          <a:noFill/>
        </p:spPr>
        <p:txBody>
          <a:bodyPr wrap="square">
            <a:spAutoFit/>
          </a:bodyPr>
          <a:lstStyle/>
          <a:p>
            <a:pPr>
              <a:lnSpc>
                <a:spcPct val="107000"/>
              </a:lnSpc>
              <a:spcAft>
                <a:spcPts val="800"/>
              </a:spcAft>
            </a:pPr>
            <a:r>
              <a:rPr lang="uk-UA" sz="3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АКТИВІЗАЦІЯ ПІЗНАВАЛЬНО - РОЗУМОВОЇ ДІЯЛЬНОСТІ СТУДЕНТІВ НА ЗАНЯТТЯХ МАТЕМАТИКИ В СУЧАСНИХ УМОВАХ</a:t>
            </a:r>
            <a:endParaRPr lang="uk-UA" sz="3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AB082CD3-55B1-8049-D45E-14A9782244AA}"/>
              </a:ext>
            </a:extLst>
          </p:cNvPr>
          <p:cNvSpPr txBox="1"/>
          <p:nvPr/>
        </p:nvSpPr>
        <p:spPr>
          <a:xfrm>
            <a:off x="6760563" y="4735925"/>
            <a:ext cx="3462729" cy="1182888"/>
          </a:xfrm>
          <a:prstGeom prst="rect">
            <a:avLst/>
          </a:prstGeom>
          <a:noFill/>
        </p:spPr>
        <p:txBody>
          <a:bodyPr wrap="square">
            <a:spAutoFit/>
          </a:bodyPr>
          <a:lstStyle/>
          <a:p>
            <a:pPr algn="just">
              <a:lnSpc>
                <a:spcPct val="107000"/>
              </a:lnSpc>
              <a:spcAft>
                <a:spcPts val="800"/>
              </a:spcAft>
              <a:buNone/>
            </a:pPr>
            <a:r>
              <a:rPr lang="uk-UA" sz="2000" b="1" kern="10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Викладач-методист </a:t>
            </a:r>
            <a:r>
              <a:rPr lang="uk-UA" sz="20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математики </a:t>
            </a:r>
            <a:r>
              <a:rPr lang="uk-UA" sz="2000" b="1" kern="10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вищої категорії</a:t>
            </a:r>
            <a:endParaRPr lang="uk-UA"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b="1" kern="10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Ситник Г.П.</a:t>
            </a:r>
            <a:endParaRPr lang="uk-UA"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7477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F1EA6CB-8F13-609E-F9A8-0A17C2EB9644}"/>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ADE586BD-56D1-0853-135B-60D51FE6350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31D4584-5C86-FDAF-6C20-6C1FBFCED006}"/>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8B1E1570-8985-B11F-DA35-E23501CD33A0}"/>
              </a:ext>
            </a:extLst>
          </p:cNvPr>
          <p:cNvSpPr txBox="1"/>
          <p:nvPr/>
        </p:nvSpPr>
        <p:spPr>
          <a:xfrm>
            <a:off x="734518" y="1283103"/>
            <a:ext cx="9724868" cy="4502771"/>
          </a:xfrm>
          <a:prstGeom prst="rect">
            <a:avLst/>
          </a:prstGeom>
          <a:noFill/>
        </p:spPr>
        <p:txBody>
          <a:bodyPr wrap="square">
            <a:spAutoFit/>
          </a:bodyPr>
          <a:lstStyle/>
          <a:p>
            <a:pPr algn="just">
              <a:lnSpc>
                <a:spcPct val="107000"/>
              </a:lnSpc>
              <a:spcAft>
                <a:spcPts val="800"/>
              </a:spcAft>
            </a:pPr>
            <a:r>
              <a:rPr lang="uk-UA" sz="3200" kern="100" dirty="0">
                <a:effectLst/>
                <a:latin typeface="Times New Roman" panose="02020603050405020304" pitchFamily="18" charset="0"/>
                <a:ea typeface="Calibri" panose="020F0502020204030204" pitchFamily="34" charset="0"/>
                <a:cs typeface="Times New Roman" panose="02020603050405020304" pitchFamily="18" charset="0"/>
              </a:rPr>
              <a:t>На </a:t>
            </a:r>
            <a:r>
              <a:rPr lang="uk-UA" sz="3200" kern="100" dirty="0" err="1">
                <a:effectLst/>
                <a:latin typeface="Times New Roman" panose="02020603050405020304" pitchFamily="18" charset="0"/>
                <a:ea typeface="Calibri" panose="020F0502020204030204" pitchFamily="34" charset="0"/>
                <a:cs typeface="Times New Roman" panose="02020603050405020304" pitchFamily="18" charset="0"/>
              </a:rPr>
              <a:t>уроках</a:t>
            </a:r>
            <a:r>
              <a:rPr lang="uk-UA" sz="3200" kern="100" dirty="0">
                <a:effectLst/>
                <a:latin typeface="Times New Roman" panose="02020603050405020304" pitchFamily="18" charset="0"/>
                <a:ea typeface="Calibri" panose="020F0502020204030204" pitchFamily="34" charset="0"/>
                <a:cs typeface="Times New Roman" panose="02020603050405020304" pitchFamily="18" charset="0"/>
              </a:rPr>
              <a:t> математики цілком доцільно є використання таких інформаційних технологій, як : Інтернет і його інструменти (електронна пошта, браузери, веб – сторінки, пошукові системи, форуми, аудіо та відео чати), засоби ІТ- телефонії, платформи для мережевих курсів, блоги, </a:t>
            </a:r>
            <a:r>
              <a:rPr lang="uk-UA" sz="3200" kern="100" dirty="0" err="1">
                <a:effectLst/>
                <a:latin typeface="Times New Roman" panose="02020603050405020304" pitchFamily="18" charset="0"/>
                <a:ea typeface="Calibri" panose="020F0502020204030204" pitchFamily="34" charset="0"/>
                <a:cs typeface="Times New Roman" panose="02020603050405020304" pitchFamily="18" charset="0"/>
              </a:rPr>
              <a:t>мікроблоги</a:t>
            </a:r>
            <a:r>
              <a:rPr lang="uk-UA" sz="3200" kern="100" dirty="0">
                <a:effectLst/>
                <a:latin typeface="Times New Roman" panose="02020603050405020304" pitchFamily="18" charset="0"/>
                <a:ea typeface="Calibri" panose="020F0502020204030204" pitchFamily="34" charset="0"/>
                <a:cs typeface="Times New Roman" panose="02020603050405020304" pitchFamily="18" charset="0"/>
              </a:rPr>
              <a:t>, сервіси для зберігання відео та презентацій, контактні сервіси.</a:t>
            </a:r>
          </a:p>
          <a:p>
            <a:pPr algn="just">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5113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2F2932C-0EA8-1A64-62A0-10E71B3E965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03934627-DC30-5B5C-22EC-8F2F7C63A80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47B6C899-96B4-A7C6-F8E9-283CE0DE7CD5}"/>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92D51B0A-64B5-A834-3859-073B44494C57}"/>
              </a:ext>
            </a:extLst>
          </p:cNvPr>
          <p:cNvSpPr txBox="1"/>
          <p:nvPr/>
        </p:nvSpPr>
        <p:spPr>
          <a:xfrm>
            <a:off x="584615" y="1274165"/>
            <a:ext cx="10283253" cy="4593565"/>
          </a:xfrm>
          <a:prstGeom prst="rect">
            <a:avLst/>
          </a:prstGeom>
          <a:noFill/>
        </p:spPr>
        <p:txBody>
          <a:bodyPr wrap="square">
            <a:spAutoFit/>
          </a:bodyPr>
          <a:lstStyle/>
          <a:p>
            <a:pPr algn="just">
              <a:lnSpc>
                <a:spcPct val="107000"/>
              </a:lnSpc>
              <a:spcAft>
                <a:spcPts val="800"/>
              </a:spcAft>
              <a:buNone/>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Також на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уроках</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математики можна використовувати такі засоби інформаційних технології, як: електронні бібліотеки, електронні версії підручників, довідкові матеріали, освітні матеріали ( дистанційні курси, проектні програми); пізнавальні матеріали.</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uk-UA" sz="2800" dirty="0">
                <a:effectLst/>
                <a:latin typeface="Times New Roman" panose="02020603050405020304" pitchFamily="18" charset="0"/>
                <a:ea typeface="Calibri" panose="020F0502020204030204" pitchFamily="34" charset="0"/>
              </a:rPr>
              <a:t>        Використання електронних версій видань буде доцільно при самостійному  опрацюванні теоретичного матеріалу, при  створенні презентацій за випереджальними завданнями викладача.</a:t>
            </a:r>
          </a:p>
          <a:p>
            <a:pPr>
              <a:buNone/>
            </a:pPr>
            <a:endParaRPr lang="uk-UA" dirty="0">
              <a:latin typeface="Times New Roman" panose="02020603050405020304" pitchFamily="18" charset="0"/>
            </a:endParaRPr>
          </a:p>
          <a:p>
            <a:pPr>
              <a:buNone/>
            </a:pPr>
            <a:endParaRPr lang="uk-UA" dirty="0">
              <a:latin typeface="Times New Roman" panose="02020603050405020304" pitchFamily="18" charset="0"/>
            </a:endParaRPr>
          </a:p>
          <a:p>
            <a:pPr>
              <a:buNone/>
            </a:pPr>
            <a:endParaRPr lang="uk-UA" dirty="0"/>
          </a:p>
        </p:txBody>
      </p:sp>
    </p:spTree>
    <p:extLst>
      <p:ext uri="{BB962C8B-B14F-4D97-AF65-F5344CB8AC3E}">
        <p14:creationId xmlns="" xmlns:p14="http://schemas.microsoft.com/office/powerpoint/2010/main" val="64386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1BC1C4E-46F6-5EC6-2905-2DE1B31A32C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50EEA4FF-BA2A-C3C2-7B89-85BC21E2E88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CBF540C-684A-EBB1-6104-3F525CAB45BC}"/>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8642AC9A-907B-4F14-50CB-A30AB4A52B1B}"/>
              </a:ext>
            </a:extLst>
          </p:cNvPr>
          <p:cNvSpPr txBox="1"/>
          <p:nvPr/>
        </p:nvSpPr>
        <p:spPr>
          <a:xfrm>
            <a:off x="1119266" y="1289154"/>
            <a:ext cx="9953468" cy="4955203"/>
          </a:xfrm>
          <a:prstGeom prst="rect">
            <a:avLst/>
          </a:prstGeom>
          <a:noFill/>
        </p:spPr>
        <p:txBody>
          <a:bodyPr wrap="square">
            <a:spAutoFit/>
          </a:bodyPr>
          <a:lstStyle/>
          <a:p>
            <a:pPr algn="just"/>
            <a:r>
              <a:rPr lang="uk-UA" sz="2800" dirty="0">
                <a:effectLst/>
                <a:latin typeface="Times New Roman" panose="02020603050405020304" pitchFamily="18" charset="0"/>
                <a:ea typeface="Calibri" panose="020F0502020204030204" pitchFamily="34" charset="0"/>
              </a:rPr>
              <a:t>Довідкові матеріали ( веб- словники, енциклопедії, довідники) знадобляться при самостійному розв’язуванні студентами математичних задач. Дистанційні курси, проектні програми стануть у пригоді при поглибленому вивченні конкретних математичних тем при підготовці до участі у  НМТ (ЗНО). Електронні версії пізнавальних журналів та газет знадобляться при підготовці творчих пошукових  завдань, реалізації студентських </a:t>
            </a:r>
            <a:r>
              <a:rPr lang="uk-UA" sz="2800" dirty="0" err="1">
                <a:effectLst/>
                <a:latin typeface="Times New Roman" panose="02020603050405020304" pitchFamily="18" charset="0"/>
                <a:ea typeface="Calibri" panose="020F0502020204030204" pitchFamily="34" charset="0"/>
              </a:rPr>
              <a:t>проєктів</a:t>
            </a:r>
            <a:r>
              <a:rPr lang="uk-UA" sz="2800" dirty="0">
                <a:effectLst/>
                <a:latin typeface="Times New Roman" panose="02020603050405020304" pitchFamily="18" charset="0"/>
                <a:ea typeface="Calibri" panose="020F0502020204030204" pitchFamily="34" charset="0"/>
              </a:rPr>
              <a:t>, при </a:t>
            </a:r>
            <a:r>
              <a:rPr lang="uk-UA" sz="2800">
                <a:effectLst/>
                <a:latin typeface="Times New Roman" panose="02020603050405020304" pitchFamily="18" charset="0"/>
                <a:ea typeface="Calibri" panose="020F0502020204030204" pitchFamily="34" charset="0"/>
              </a:rPr>
              <a:t>опрацюванні </a:t>
            </a:r>
            <a:r>
              <a:rPr lang="uk-UA" sz="2800" smtClean="0">
                <a:effectLst/>
                <a:latin typeface="Times New Roman" panose="02020603050405020304" pitchFamily="18" charset="0"/>
                <a:ea typeface="Calibri" panose="020F0502020204030204" pitchFamily="34" charset="0"/>
              </a:rPr>
              <a:t>тем, </a:t>
            </a:r>
            <a:r>
              <a:rPr lang="uk-UA" sz="2800" dirty="0">
                <a:effectLst/>
                <a:latin typeface="Times New Roman" panose="02020603050405020304" pitchFamily="18" charset="0"/>
                <a:ea typeface="Calibri" panose="020F0502020204030204" pitchFamily="34" charset="0"/>
              </a:rPr>
              <a:t>максимально пов’язаних з використанням математичних знань, вмінь і навичок у різних видах діяльності людини  та в побуті</a:t>
            </a:r>
          </a:p>
          <a:p>
            <a:pPr algn="just"/>
            <a:endParaRPr lang="uk-UA" dirty="0">
              <a:latin typeface="Times New Roman" panose="02020603050405020304" pitchFamily="18" charset="0"/>
            </a:endParaRPr>
          </a:p>
          <a:p>
            <a:endParaRPr lang="uk-UA" dirty="0"/>
          </a:p>
        </p:txBody>
      </p:sp>
    </p:spTree>
    <p:extLst>
      <p:ext uri="{BB962C8B-B14F-4D97-AF65-F5344CB8AC3E}">
        <p14:creationId xmlns="" xmlns:p14="http://schemas.microsoft.com/office/powerpoint/2010/main" val="91117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4F9317-7275-3A31-6A81-40267F14A60D}"/>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BD8E9BD6-8257-577D-E544-00BCEC63866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8B49206-09CF-FB13-A3F4-7AAD953D9C16}"/>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1D7B3E2A-E991-008B-D875-A07813D78A5A}"/>
              </a:ext>
            </a:extLst>
          </p:cNvPr>
          <p:cNvSpPr txBox="1"/>
          <p:nvPr/>
        </p:nvSpPr>
        <p:spPr>
          <a:xfrm>
            <a:off x="839449" y="1772827"/>
            <a:ext cx="10568066" cy="3970318"/>
          </a:xfrm>
          <a:prstGeom prst="rect">
            <a:avLst/>
          </a:prstGeom>
          <a:noFill/>
        </p:spPr>
        <p:txBody>
          <a:bodyPr wrap="square">
            <a:spAutoFit/>
          </a:bodyPr>
          <a:lstStyle/>
          <a:p>
            <a:r>
              <a:rPr lang="uk-UA" sz="2800" dirty="0">
                <a:effectLst/>
                <a:latin typeface="Times New Roman" panose="02020603050405020304" pitchFamily="18" charset="0"/>
                <a:ea typeface="Calibri" panose="020F0502020204030204" pitchFamily="34" charset="0"/>
              </a:rPr>
              <a:t>В умовах запровадження дистанційного навчання при викладанні математики використовувала можливості інформаційних технологій задля трансляції навчального матеріалу здобувачам освіти, організації взаємодії між ними у ході розв’язування математичних задач, здійснення обліку і контролю досягнення  навчальних результатів. Для пояснення навчального матеріалу, розв’язування задач, проведення конференцій використовувала платформу </a:t>
            </a:r>
            <a:r>
              <a:rPr lang="en-US" sz="2800" dirty="0">
                <a:effectLst/>
                <a:latin typeface="Times New Roman" panose="02020603050405020304" pitchFamily="18" charset="0"/>
                <a:ea typeface="Calibri" panose="020F0502020204030204" pitchFamily="34" charset="0"/>
              </a:rPr>
              <a:t>ZOOM</a:t>
            </a:r>
            <a:r>
              <a:rPr lang="uk-UA" sz="2800" dirty="0">
                <a:effectLst/>
                <a:latin typeface="Times New Roman" panose="02020603050405020304" pitchFamily="18" charset="0"/>
                <a:ea typeface="Calibri" panose="020F0502020204030204" pitchFamily="34" charset="0"/>
              </a:rPr>
              <a:t>. Для контролю рівня засвоєння знань послуговувалася платформою </a:t>
            </a:r>
            <a:r>
              <a:rPr lang="en-US" sz="2800" dirty="0" err="1">
                <a:effectLst/>
                <a:latin typeface="Times New Roman" panose="02020603050405020304" pitchFamily="18" charset="0"/>
                <a:ea typeface="Calibri" panose="020F0502020204030204" pitchFamily="34" charset="0"/>
              </a:rPr>
              <a:t>Classrrom</a:t>
            </a:r>
            <a:r>
              <a:rPr lang="uk-UA" sz="2800" dirty="0">
                <a:effectLst/>
                <a:latin typeface="Times New Roman" panose="02020603050405020304" pitchFamily="18" charset="0"/>
                <a:ea typeface="Calibri" panose="020F0502020204030204" pitchFamily="34" charset="0"/>
              </a:rPr>
              <a:t> та Освітній проект «На Урок».</a:t>
            </a:r>
            <a:endParaRPr lang="uk-UA" sz="2800" dirty="0"/>
          </a:p>
        </p:txBody>
      </p:sp>
    </p:spTree>
    <p:extLst>
      <p:ext uri="{BB962C8B-B14F-4D97-AF65-F5344CB8AC3E}">
        <p14:creationId xmlns="" xmlns:p14="http://schemas.microsoft.com/office/powerpoint/2010/main" val="62236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B2872E0-B6A0-E659-18DD-47F36103D3EC}"/>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5E90CD41-EF50-0B83-2A47-3F72C47E60B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04C558F-7634-4DB7-8292-8BBB69E8CA30}"/>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3E3D5860-17EA-C048-D835-B2E620685566}"/>
              </a:ext>
            </a:extLst>
          </p:cNvPr>
          <p:cNvSpPr txBox="1"/>
          <p:nvPr/>
        </p:nvSpPr>
        <p:spPr>
          <a:xfrm>
            <a:off x="854439" y="1544816"/>
            <a:ext cx="10328223" cy="6218562"/>
          </a:xfrm>
          <a:prstGeom prst="rect">
            <a:avLst/>
          </a:prstGeom>
          <a:noFill/>
        </p:spPr>
        <p:txBody>
          <a:bodyPr wrap="square">
            <a:spAutoFit/>
          </a:bodyPr>
          <a:lstStyle/>
          <a:p>
            <a:pPr algn="just">
              <a:lnSpc>
                <a:spcPct val="107000"/>
              </a:lnSpc>
              <a:spcAft>
                <a:spcPts val="8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Для здійснення  групового та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індивідального</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консультування надавала можливість студентам здійснити вибір тих ресурсів на які вони мають технічний доступ і можливості. З цією метою використовувався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viber</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telegram</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електронна пошта. Для організації спільної роботи здобувачів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освтіи</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апробувались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Google</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-форми. Для самостійного опрацювання  була надана можливість ознайомитися із презентаціями, інструкціями та опорними конспектами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розміщиними</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в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telegram</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та хмарних сховищах даних, зокрема на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Google</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диску. Результати творчо- пошукової діяльності були презентовані та обговорені на платформі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ZOOM</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8548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A2B7EC8-70DE-F523-4519-D6812D910613}"/>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BAE640E0-D2C2-7867-C0FD-7ACB687FDEA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6DBF5800-6D79-A816-E8D6-6DCCEDB722F3}"/>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7B7DC9EE-1411-F0B7-5AB5-5BB3FD929D0A}"/>
              </a:ext>
            </a:extLst>
          </p:cNvPr>
          <p:cNvSpPr txBox="1"/>
          <p:nvPr/>
        </p:nvSpPr>
        <p:spPr>
          <a:xfrm>
            <a:off x="614597" y="367473"/>
            <a:ext cx="10658005" cy="6523902"/>
          </a:xfrm>
          <a:prstGeom prst="rect">
            <a:avLst/>
          </a:prstGeom>
          <a:noFill/>
        </p:spPr>
        <p:txBody>
          <a:bodyPr wrap="square">
            <a:spAutoFit/>
          </a:bodyPr>
          <a:lstStyle/>
          <a:p>
            <a:pPr algn="just">
              <a:lnSpc>
                <a:spcPct val="107000"/>
              </a:lnSpc>
              <a:spcAft>
                <a:spcPts val="8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Об’єднавши технології «Пошук інформації» та «Робота в парах», залучаю студентів до інтерактивних дослідницьких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проєктів</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використовуючи середовище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GeoGebra</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під час вивчення побудови перерізів многогранників, тіл обертання, їх розгорток (аби краще запам’ятати матеріал про площі поверхонь та об’єми геометричних фігур). Особливо цікавими для дослідження здобувачам освіти можуть бути питання про порівняння об’ємів піраміди та призми і знаходження площі сфери та об’єму кулі.  Застосування інтерактивних технологій під час вивчення теоретичного матеріалу під час дистанційної освіти, використовуючи онлайн-конференції, презентації, відео-</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уроки</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форуми та чати, інтерактивні технології кооперативного навчання. - інтерактивні технології колективно-групового навчання. - інтерактивні технології ситуативного моделювання.</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74148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0F161E8-83DF-A579-494D-97560FCE676C}"/>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09E99B3B-CD36-B12E-9E7A-C1110537B42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BB6EB87-F5A1-C9C1-4619-C1480C4CA4C6}"/>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093DA69B-C1E3-AE38-82ED-BBB9C020B37C}"/>
              </a:ext>
            </a:extLst>
          </p:cNvPr>
          <p:cNvSpPr txBox="1"/>
          <p:nvPr/>
        </p:nvSpPr>
        <p:spPr>
          <a:xfrm>
            <a:off x="794479" y="719528"/>
            <a:ext cx="11242623" cy="2145587"/>
          </a:xfrm>
          <a:prstGeom prst="rect">
            <a:avLst/>
          </a:prstGeom>
          <a:noFill/>
        </p:spPr>
        <p:txBody>
          <a:bodyPr wrap="square">
            <a:spAutoFit/>
          </a:bodyPr>
          <a:lstStyle/>
          <a:p>
            <a:pPr>
              <a:lnSpc>
                <a:spcPct val="11500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 їх розробки також входять такі діяльності із застосуванням інтерактивних засобів, як:</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Розроблення презентацій з використанням візуальних ефектів та анімацій для пояснення геометричних концепцій.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8FFBAF62-BADB-302B-D4F2-39DA22F5732F}"/>
              </a:ext>
            </a:extLst>
          </p:cNvPr>
          <p:cNvSpPr txBox="1"/>
          <p:nvPr/>
        </p:nvSpPr>
        <p:spPr>
          <a:xfrm>
            <a:off x="794479" y="2920092"/>
            <a:ext cx="10073389" cy="2145587"/>
          </a:xfrm>
          <a:prstGeom prst="rect">
            <a:avLst/>
          </a:prstGeom>
          <a:noFill/>
        </p:spPr>
        <p:txBody>
          <a:bodyPr wrap="square">
            <a:spAutoFit/>
          </a:bodyPr>
          <a:lstStyle/>
          <a:p>
            <a:pPr>
              <a:lnSpc>
                <a:spcPct val="11500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Створення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ігор</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додатків</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або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віртуальних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завдань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які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дозволяють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студентам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вирішувати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геометричні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віртуальних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геометричних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конструкторів</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створення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фігур</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0175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D543D013-FBEA-29F0-F490-AA7890746DFC}"/>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 xmlns:a16="http://schemas.microsoft.com/office/drawing/2014/main" id="{6021EA6D-A06F-9FDF-62B3-18D548C70D53}"/>
              </a:ext>
            </a:extLst>
          </p:cNvPr>
          <p:cNvSpPr>
            <a:spLocks noGrp="1"/>
          </p:cNvSpPr>
          <p:nvPr>
            <p:ph idx="1"/>
          </p:nvPr>
        </p:nvSpPr>
        <p:spPr/>
        <p:txBody>
          <a:bodyPr/>
          <a:lstStyle/>
          <a:p>
            <a:endParaRPr lang="uk-UA"/>
          </a:p>
        </p:txBody>
      </p:sp>
      <p:pic>
        <p:nvPicPr>
          <p:cNvPr id="4" name="Рисунок 3" descr="Шаблон презентации &amp;quot;Блокнот синий&amp;quot;"/>
          <p:cNvPicPr/>
          <p:nvPr/>
        </p:nvPicPr>
        <p:blipFill>
          <a:blip r:embed="rId2">
            <a:extLst>
              <a:ext uri="{28A0092B-C50C-407E-A947-70E740481C1C}">
                <a14:useLocalDpi xmlns="" xmlns:a14="http://schemas.microsoft.com/office/drawing/2010/main" val="0"/>
              </a:ext>
            </a:extLst>
          </a:blip>
          <a:srcRect/>
          <a:stretch>
            <a:fillRect/>
          </a:stretch>
        </p:blipFill>
        <p:spPr bwMode="auto">
          <a:xfrm>
            <a:off x="144235" y="-107218"/>
            <a:ext cx="11862885" cy="6858000"/>
          </a:xfrm>
          <a:prstGeom prst="rect">
            <a:avLst/>
          </a:prstGeom>
          <a:noFill/>
          <a:ln>
            <a:noFill/>
          </a:ln>
        </p:spPr>
      </p:pic>
      <p:sp>
        <p:nvSpPr>
          <p:cNvPr id="8" name="TextBox 7">
            <a:extLst>
              <a:ext uri="{FF2B5EF4-FFF2-40B4-BE49-F238E27FC236}">
                <a16:creationId xmlns="" xmlns:a16="http://schemas.microsoft.com/office/drawing/2014/main" id="{1165786B-1D61-8C84-48E5-BAF20148D4C8}"/>
              </a:ext>
            </a:extLst>
          </p:cNvPr>
          <p:cNvSpPr txBox="1"/>
          <p:nvPr/>
        </p:nvSpPr>
        <p:spPr>
          <a:xfrm>
            <a:off x="2959608" y="476672"/>
            <a:ext cx="7096832" cy="914930"/>
          </a:xfrm>
          <a:prstGeom prst="rect">
            <a:avLst/>
          </a:prstGeom>
          <a:noFill/>
        </p:spPr>
        <p:txBody>
          <a:bodyPr wrap="square">
            <a:spAutoFit/>
          </a:bodyPr>
          <a:lstStyle/>
          <a:p>
            <a:pPr fontAlgn="base">
              <a:lnSpc>
                <a:spcPct val="115000"/>
              </a:lnSpc>
              <a:spcAft>
                <a:spcPts val="1000"/>
              </a:spcAft>
            </a:pPr>
            <a:r>
              <a:rPr lang="ru-RU" sz="2400" b="1" i="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Теорема (</a:t>
            </a:r>
            <a:r>
              <a:rPr lang="ru-RU" sz="2400" b="1" i="1" dirty="0" err="1">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властивості</a:t>
            </a:r>
            <a:r>
              <a:rPr lang="ru-RU" sz="2400" b="1" i="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перпендикуляра й </a:t>
            </a:r>
            <a:r>
              <a:rPr lang="ru-RU" sz="2400" b="1" i="1" dirty="0" err="1">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похилої</a:t>
            </a:r>
            <a:r>
              <a:rPr lang="ru-RU" sz="2400" b="1" i="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 </a:t>
            </a:r>
            <a:endParaRPr lang="uk-UA" sz="2400" dirty="0">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9" name="Рисунок 8" descr="Перпендикуляр і похила до площини, відстані та кути у просторі -  презентація з геометрії">
            <a:extLst>
              <a:ext uri="{FF2B5EF4-FFF2-40B4-BE49-F238E27FC236}">
                <a16:creationId xmlns="" xmlns:a16="http://schemas.microsoft.com/office/drawing/2014/main" id="{FD804ACB-4049-28B1-714F-845E28012B29}"/>
              </a:ext>
            </a:extLst>
          </p:cNvPr>
          <p:cNvPicPr>
            <a:picLocks noChangeAspect="1"/>
          </p:cNvPicPr>
          <p:nvPr/>
        </p:nvPicPr>
        <p:blipFill rotWithShape="1">
          <a:blip r:embed="rId3">
            <a:extLst>
              <a:ext uri="{28A0092B-C50C-407E-A947-70E740481C1C}">
                <a14:useLocalDpi xmlns="" xmlns:a14="http://schemas.microsoft.com/office/drawing/2010/main" val="0"/>
              </a:ext>
            </a:extLst>
          </a:blip>
          <a:srcRect t="60200" r="71615"/>
          <a:stretch/>
        </p:blipFill>
        <p:spPr bwMode="auto">
          <a:xfrm>
            <a:off x="2964113" y="1568229"/>
            <a:ext cx="2267791" cy="2380517"/>
          </a:xfrm>
          <a:prstGeom prst="rect">
            <a:avLst/>
          </a:prstGeom>
          <a:noFill/>
          <a:ln>
            <a:noFill/>
          </a:ln>
          <a:extLst>
            <a:ext uri="{53640926-AAD7-44D8-BBD7-CCE9431645EC}">
              <a14:shadowObscured xmlns="" xmlns:a14="http://schemas.microsoft.com/office/drawing/2010/main"/>
            </a:ext>
          </a:extLst>
        </p:spPr>
      </p:pic>
      <p:pic>
        <p:nvPicPr>
          <p:cNvPr id="10" name="Рисунок 9" descr="Перпендикуляр і похила до площини, відстані та кути у просторі -  презентація з геометрії">
            <a:extLst>
              <a:ext uri="{FF2B5EF4-FFF2-40B4-BE49-F238E27FC236}">
                <a16:creationId xmlns="" xmlns:a16="http://schemas.microsoft.com/office/drawing/2014/main" id="{DFB6B024-CC14-AAF4-BCBC-77F2F9DB73E9}"/>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35107" t="59535" r="38749" b="10864"/>
          <a:stretch/>
        </p:blipFill>
        <p:spPr bwMode="auto">
          <a:xfrm>
            <a:off x="5765768" y="1537388"/>
            <a:ext cx="2385680" cy="2022148"/>
          </a:xfrm>
          <a:prstGeom prst="rect">
            <a:avLst/>
          </a:prstGeom>
          <a:noFill/>
          <a:ln>
            <a:noFill/>
          </a:ln>
          <a:extLst>
            <a:ext uri="{53640926-AAD7-44D8-BBD7-CCE9431645EC}">
              <a14:shadowObscured xmlns="" xmlns:a14="http://schemas.microsoft.com/office/drawing/2010/main"/>
            </a:ext>
          </a:extLst>
        </p:spPr>
      </p:pic>
      <p:pic>
        <p:nvPicPr>
          <p:cNvPr id="13" name="Рисунок 12" descr="Перпендикуляр і похила до площини, відстані та кути у просторі -  презентація з геометрії">
            <a:extLst>
              <a:ext uri="{FF2B5EF4-FFF2-40B4-BE49-F238E27FC236}">
                <a16:creationId xmlns="" xmlns:a16="http://schemas.microsoft.com/office/drawing/2014/main" id="{E557758C-4B40-50D8-5C31-B1446F505E9D}"/>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68479" t="60865"/>
          <a:stretch/>
        </p:blipFill>
        <p:spPr bwMode="auto">
          <a:xfrm>
            <a:off x="3647728" y="3715966"/>
            <a:ext cx="2548740" cy="2368365"/>
          </a:xfrm>
          <a:prstGeom prst="rect">
            <a:avLst/>
          </a:prstGeom>
          <a:noFill/>
          <a:ln>
            <a:noFill/>
          </a:ln>
          <a:extLst>
            <a:ext uri="{53640926-AAD7-44D8-BBD7-CCE9431645EC}">
              <a14:shadowObscured xmlns="" xmlns:a14="http://schemas.microsoft.com/office/drawing/2010/main"/>
            </a:ext>
          </a:extLst>
        </p:spPr>
      </p:pic>
      <p:sp>
        <p:nvSpPr>
          <p:cNvPr id="12" name="TextBox 11">
            <a:extLst>
              <a:ext uri="{FF2B5EF4-FFF2-40B4-BE49-F238E27FC236}">
                <a16:creationId xmlns="" xmlns:a16="http://schemas.microsoft.com/office/drawing/2014/main" id="{C7689E02-6E45-3C8B-05E2-C5E6EBE669DF}"/>
              </a:ext>
            </a:extLst>
          </p:cNvPr>
          <p:cNvSpPr txBox="1"/>
          <p:nvPr/>
        </p:nvSpPr>
        <p:spPr>
          <a:xfrm>
            <a:off x="5849670" y="3262008"/>
            <a:ext cx="6909796" cy="1014637"/>
          </a:xfrm>
          <a:prstGeom prst="rect">
            <a:avLst/>
          </a:prstGeom>
          <a:noFill/>
        </p:spPr>
        <p:txBody>
          <a:bodyPr wrap="square">
            <a:spAutoFit/>
          </a:bodyPr>
          <a:lstStyle/>
          <a:p>
            <a:pPr algn="just">
              <a:lnSpc>
                <a:spcPct val="115000"/>
              </a:lnSpc>
              <a:spcAft>
                <a:spcPts val="1000"/>
              </a:spcAft>
            </a:pPr>
            <a:r>
              <a:rPr lang="uk-UA" sz="2400" b="1" i="1" dirty="0">
                <a:latin typeface="Century Schoolbook" panose="02040604050505020304" pitchFamily="18" charset="0"/>
                <a:ea typeface="Times New Roman" panose="02020603050405020304" pitchFamily="18" charset="0"/>
                <a:cs typeface="Times New Roman" panose="02020603050405020304" pitchFamily="18" charset="0"/>
              </a:rPr>
              <a:t>Якщо </a:t>
            </a:r>
            <a:r>
              <a:rPr lang="en-US" sz="2400" b="1" i="1" dirty="0">
                <a:latin typeface="Century Schoolbook" panose="02040604050505020304" pitchFamily="18" charset="0"/>
                <a:ea typeface="Times New Roman" panose="02020603050405020304" pitchFamily="18" charset="0"/>
                <a:cs typeface="Times New Roman" panose="02020603050405020304" pitchFamily="18" charset="0"/>
              </a:rPr>
              <a:t>a=b, </a:t>
            </a:r>
            <a:r>
              <a:rPr lang="en-US" sz="2400" b="1" i="1" dirty="0" err="1">
                <a:latin typeface="Century Schoolbook" panose="02040604050505020304" pitchFamily="18" charset="0"/>
                <a:ea typeface="Times New Roman" panose="02020603050405020304" pitchFamily="18" charset="0"/>
                <a:cs typeface="Times New Roman" panose="02020603050405020304" pitchFamily="18" charset="0"/>
              </a:rPr>
              <a:t>то</a:t>
            </a:r>
            <a:r>
              <a:rPr lang="en-US" sz="2400" b="1" i="1" dirty="0">
                <a:latin typeface="Century Schoolbook" panose="02040604050505020304" pitchFamily="18" charset="0"/>
                <a:ea typeface="Times New Roman" panose="02020603050405020304" pitchFamily="18" charset="0"/>
                <a:cs typeface="Times New Roman" panose="02020603050405020304" pitchFamily="18" charset="0"/>
              </a:rPr>
              <a:t>  c=d</a:t>
            </a:r>
            <a:endParaRPr lang="uk-UA" sz="2400" dirty="0">
              <a:latin typeface="Century Schoolbook" panose="02040604050505020304" pitchFamily="18" charset="0"/>
              <a:ea typeface="Calibri" panose="020F0502020204030204" pitchFamily="34" charset="0"/>
              <a:cs typeface="Times New Roman" panose="02020603050405020304" pitchFamily="18" charset="0"/>
            </a:endParaRPr>
          </a:p>
          <a:p>
            <a:r>
              <a:rPr lang="ru-RU" sz="2400" b="1" i="1" dirty="0" err="1">
                <a:latin typeface="Century Schoolbook" panose="02040604050505020304" pitchFamily="18" charset="0"/>
                <a:ea typeface="Times New Roman" panose="02020603050405020304" pitchFamily="18" charset="0"/>
              </a:rPr>
              <a:t>Якщо</a:t>
            </a:r>
            <a:r>
              <a:rPr lang="ru-RU" sz="2400" b="1" i="1" dirty="0">
                <a:latin typeface="Century Schoolbook" panose="02040604050505020304" pitchFamily="18" charset="0"/>
                <a:ea typeface="Times New Roman" panose="02020603050405020304" pitchFamily="18" charset="0"/>
              </a:rPr>
              <a:t> </a:t>
            </a:r>
            <a:r>
              <a:rPr lang="en-US" sz="2400" b="1" i="1" dirty="0">
                <a:latin typeface="Century Schoolbook" panose="02040604050505020304" pitchFamily="18" charset="0"/>
                <a:ea typeface="Times New Roman" panose="02020603050405020304" pitchFamily="18" charset="0"/>
              </a:rPr>
              <a:t>c</a:t>
            </a:r>
            <a:r>
              <a:rPr lang="ru-RU" sz="2400" b="1" i="1" dirty="0">
                <a:latin typeface="Century Schoolbook" panose="02040604050505020304" pitchFamily="18" charset="0"/>
                <a:ea typeface="Times New Roman" panose="02020603050405020304" pitchFamily="18" charset="0"/>
              </a:rPr>
              <a:t>=</a:t>
            </a:r>
            <a:r>
              <a:rPr lang="en-US" sz="2400" b="1" i="1" dirty="0">
                <a:latin typeface="Century Schoolbook" panose="02040604050505020304" pitchFamily="18" charset="0"/>
                <a:ea typeface="Times New Roman" panose="02020603050405020304" pitchFamily="18" charset="0"/>
              </a:rPr>
              <a:t>d</a:t>
            </a:r>
            <a:r>
              <a:rPr lang="ru-RU" sz="2400" b="1" i="1" dirty="0">
                <a:latin typeface="Century Schoolbook" panose="02040604050505020304" pitchFamily="18" charset="0"/>
                <a:ea typeface="Times New Roman" panose="02020603050405020304" pitchFamily="18" charset="0"/>
              </a:rPr>
              <a:t>, то  </a:t>
            </a:r>
            <a:r>
              <a:rPr lang="en-US" sz="2400" b="1" i="1" dirty="0">
                <a:latin typeface="Century Schoolbook" panose="02040604050505020304" pitchFamily="18" charset="0"/>
                <a:ea typeface="Times New Roman" panose="02020603050405020304" pitchFamily="18" charset="0"/>
              </a:rPr>
              <a:t>a</a:t>
            </a:r>
            <a:r>
              <a:rPr lang="ru-RU" sz="2400" b="1" i="1" dirty="0">
                <a:latin typeface="Century Schoolbook" panose="02040604050505020304" pitchFamily="18" charset="0"/>
                <a:ea typeface="Times New Roman" panose="02020603050405020304" pitchFamily="18" charset="0"/>
              </a:rPr>
              <a:t>=</a:t>
            </a:r>
            <a:r>
              <a:rPr lang="en-US" sz="2400" b="1" i="1" dirty="0">
                <a:latin typeface="Century Schoolbook" panose="02040604050505020304" pitchFamily="18" charset="0"/>
                <a:ea typeface="Times New Roman" panose="02020603050405020304" pitchFamily="18" charset="0"/>
              </a:rPr>
              <a:t>b</a:t>
            </a:r>
            <a:endParaRPr lang="uk-UA" sz="2400" dirty="0">
              <a:latin typeface="Century Schoolbook" panose="02040604050505020304" pitchFamily="18" charset="0"/>
            </a:endParaRPr>
          </a:p>
        </p:txBody>
      </p:sp>
      <p:sp>
        <p:nvSpPr>
          <p:cNvPr id="15" name="TextBox 14">
            <a:extLst>
              <a:ext uri="{FF2B5EF4-FFF2-40B4-BE49-F238E27FC236}">
                <a16:creationId xmlns="" xmlns:a16="http://schemas.microsoft.com/office/drawing/2014/main" id="{107FD248-D88C-5841-02B5-4CA2C80BD062}"/>
              </a:ext>
            </a:extLst>
          </p:cNvPr>
          <p:cNvSpPr txBox="1"/>
          <p:nvPr/>
        </p:nvSpPr>
        <p:spPr>
          <a:xfrm>
            <a:off x="3459528" y="3506056"/>
            <a:ext cx="4691920" cy="369332"/>
          </a:xfrm>
          <a:prstGeom prst="rect">
            <a:avLst/>
          </a:prstGeom>
          <a:noFill/>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Мал.7а</a:t>
            </a:r>
            <a:endParaRPr lang="uk-UA" dirty="0"/>
          </a:p>
        </p:txBody>
      </p:sp>
      <p:sp>
        <p:nvSpPr>
          <p:cNvPr id="17" name="TextBox 16">
            <a:extLst>
              <a:ext uri="{FF2B5EF4-FFF2-40B4-BE49-F238E27FC236}">
                <a16:creationId xmlns="" xmlns:a16="http://schemas.microsoft.com/office/drawing/2014/main" id="{808D0C35-AF93-F74A-AFFD-140D7B0F7B1D}"/>
              </a:ext>
            </a:extLst>
          </p:cNvPr>
          <p:cNvSpPr txBox="1"/>
          <p:nvPr/>
        </p:nvSpPr>
        <p:spPr>
          <a:xfrm>
            <a:off x="8443092" y="2892675"/>
            <a:ext cx="4691920" cy="369332"/>
          </a:xfrm>
          <a:prstGeom prst="rect">
            <a:avLst/>
          </a:prstGeom>
          <a:noFill/>
        </p:spPr>
        <p:txBody>
          <a:bodyPr wrap="square">
            <a:spAutoFit/>
          </a:bodyPr>
          <a:lstStyle/>
          <a:p>
            <a:r>
              <a:rPr lang="uk-UA" dirty="0">
                <a:latin typeface="Century Schoolbook" panose="02040604050505020304" pitchFamily="18" charset="0"/>
                <a:ea typeface="Times New Roman" panose="02020603050405020304" pitchFamily="18" charset="0"/>
              </a:rPr>
              <a:t>Мал.7б</a:t>
            </a:r>
            <a:endParaRPr lang="uk-UA" dirty="0">
              <a:latin typeface="Century Schoolbook" panose="02040604050505020304" pitchFamily="18" charset="0"/>
            </a:endParaRPr>
          </a:p>
        </p:txBody>
      </p:sp>
      <p:sp>
        <p:nvSpPr>
          <p:cNvPr id="19" name="TextBox 18">
            <a:extLst>
              <a:ext uri="{FF2B5EF4-FFF2-40B4-BE49-F238E27FC236}">
                <a16:creationId xmlns="" xmlns:a16="http://schemas.microsoft.com/office/drawing/2014/main" id="{9D9E39BC-F000-24D2-9853-EAFE709A68CD}"/>
              </a:ext>
            </a:extLst>
          </p:cNvPr>
          <p:cNvSpPr txBox="1"/>
          <p:nvPr/>
        </p:nvSpPr>
        <p:spPr>
          <a:xfrm>
            <a:off x="6706699" y="5712890"/>
            <a:ext cx="5876144" cy="369332"/>
          </a:xfrm>
          <a:prstGeom prst="rect">
            <a:avLst/>
          </a:prstGeom>
          <a:noFill/>
        </p:spPr>
        <p:txBody>
          <a:bodyPr wrap="square">
            <a:spAutoFit/>
          </a:bodyPr>
          <a:lstStyle/>
          <a:p>
            <a:r>
              <a:rPr lang="uk-UA" dirty="0">
                <a:latin typeface="Century Schoolbook" panose="02040604050505020304" pitchFamily="18" charset="0"/>
                <a:ea typeface="Times New Roman" panose="02020603050405020304" pitchFamily="18" charset="0"/>
              </a:rPr>
              <a:t>Мал.7в</a:t>
            </a:r>
            <a:endParaRPr lang="uk-UA" dirty="0">
              <a:latin typeface="Century Schoolbook" panose="02040604050505020304" pitchFamily="18" charset="0"/>
            </a:endParaRPr>
          </a:p>
        </p:txBody>
      </p:sp>
    </p:spTree>
    <p:extLst>
      <p:ext uri="{BB962C8B-B14F-4D97-AF65-F5344CB8AC3E}">
        <p14:creationId xmlns="" xmlns:p14="http://schemas.microsoft.com/office/powerpoint/2010/main" val="25441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A97C1A5-4E35-C0FC-E254-6C5C33B449A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61A1DF9B-9F5B-9622-358C-6321FE1913B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A8A7645C-024D-055C-B2EB-59C311FBF583}"/>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0F9DFA71-0D30-A65F-40C7-B2132C7AB8FB}"/>
              </a:ext>
            </a:extLst>
          </p:cNvPr>
          <p:cNvSpPr txBox="1"/>
          <p:nvPr/>
        </p:nvSpPr>
        <p:spPr>
          <a:xfrm>
            <a:off x="1319134" y="2551597"/>
            <a:ext cx="8960370" cy="1547475"/>
          </a:xfrm>
          <a:prstGeom prst="rect">
            <a:avLst/>
          </a:prstGeom>
          <a:noFill/>
        </p:spPr>
        <p:txBody>
          <a:bodyPr wrap="square">
            <a:spAutoFit/>
          </a:bodyPr>
          <a:lstStyle/>
          <a:p>
            <a:pPr>
              <a:lnSpc>
                <a:spcPct val="115000"/>
              </a:lnSpc>
              <a:spcAft>
                <a:spcPts val="8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Створення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електронних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ресурсів</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які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містять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відеоуроки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інтерактивні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завдання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додаткові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матеріали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самостійного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вивчення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0229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93EBB7C-E860-6843-F6B6-040AE4542511}"/>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8E7BD6B3-20E5-5267-FEA1-88A3883AA1D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43AB7DC-8BA0-6162-F146-93346DC06061}"/>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9F7F1DD8-CCFA-68E7-8205-4A95B73B4E02}"/>
              </a:ext>
            </a:extLst>
          </p:cNvPr>
          <p:cNvSpPr txBox="1"/>
          <p:nvPr/>
        </p:nvSpPr>
        <p:spPr>
          <a:xfrm>
            <a:off x="989351" y="-272669"/>
            <a:ext cx="10178321" cy="6648487"/>
          </a:xfrm>
          <a:prstGeom prst="rect">
            <a:avLst/>
          </a:prstGeom>
          <a:noFill/>
        </p:spPr>
        <p:txBody>
          <a:bodyPr wrap="square">
            <a:spAutoFit/>
          </a:bodyPr>
          <a:lstStyle/>
          <a:p>
            <a:pPr>
              <a:lnSpc>
                <a:spcPct val="115000"/>
              </a:lnSpc>
              <a:spcAft>
                <a:spcPts val="800"/>
              </a:spcAft>
              <a:buNone/>
            </a:pPr>
            <a:endParaRPr lang="uk-UA"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r>
              <a:rPr lang="uk-UA"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Тема 9. Найбільше та найменше значення функції на проміжку. Застосування похідної до розв’язування прикладних задач.</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 Вивчення нового матеріалу.</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uk-UA"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Подивитися відео урок  та записати в конспект  «</a:t>
            </a:r>
            <a:r>
              <a:rPr lang="uk-UA"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Найбільше та найменше значення функції. Знаходження за допомогою похідної.» за посиланням</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uk-UA" sz="18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https://www.youtube.com/watch?v=kUX465xZ5xg</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uk-UA"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Подивитися відео урок  та записати в конспект  «</a:t>
            </a:r>
            <a:r>
              <a:rPr lang="uk-UA"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Знаходження найбільшого та найменшого значення величин за допомогою похідної»</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buNone/>
            </a:pPr>
            <a:r>
              <a:rPr lang="uk-UA"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 посиланням</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buNone/>
            </a:pPr>
            <a:r>
              <a:rPr lang="uk-UA" sz="18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https://www.youtube.com/watch?v=qpH_sSgFk5M</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buNone/>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buNone/>
            </a:pPr>
            <a:r>
              <a:rPr lang="uk-UA" sz="1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3.Опрацювати </a:t>
            </a:r>
            <a:r>
              <a:rPr lang="uk-UA" sz="1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§18  та записати в конспект  «Правило знаходження найбільшого і найменшого значення неперервної функції на проміжку»</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ІІ. Завдання для самостійного опрацювання.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Виконати завдання №667, 669, 673, 674</a:t>
            </a:r>
          </a:p>
          <a:p>
            <a:pPr>
              <a:lnSpc>
                <a:spcPct val="107000"/>
              </a:lnSpc>
              <a:spcAft>
                <a:spcPts val="800"/>
              </a:spcAft>
            </a:pP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5161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DD597A5-DDB1-097A-F7ED-9F424B2BA8FC}"/>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EFCAB994-A311-2868-8EAC-C024BE091BD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69769841-A6B4-6891-03AC-B975B2E3B1D3}"/>
              </a:ext>
            </a:extLst>
          </p:cNvPr>
          <p:cNvSpPr txBox="1"/>
          <p:nvPr/>
        </p:nvSpPr>
        <p:spPr>
          <a:xfrm>
            <a:off x="974360" y="335157"/>
            <a:ext cx="10508105" cy="2062103"/>
          </a:xfrm>
          <a:prstGeom prst="rect">
            <a:avLst/>
          </a:prstGeom>
          <a:noFill/>
        </p:spPr>
        <p:txBody>
          <a:bodyPr wrap="square">
            <a:spAutoFit/>
          </a:bodyPr>
          <a:lstStyle/>
          <a:p>
            <a:pPr algn="just">
              <a:spcAft>
                <a:spcPts val="1000"/>
              </a:spcAft>
            </a:pPr>
            <a:r>
              <a:rPr lang="uk-UA"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Сучасна система освіти постійно оновлюється, зазнає змін. Важливим фактором, що визначає характер змін у системі освіти, є науково-технічний прогрес, який не мислиться без комп'ютерних технологій.</a:t>
            </a:r>
            <a:endParaRPr lang="uk-UA"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5AC29CA7-42C1-CE1D-D96C-0B0E73D9340A}"/>
              </a:ext>
            </a:extLst>
          </p:cNvPr>
          <p:cNvSpPr txBox="1"/>
          <p:nvPr/>
        </p:nvSpPr>
        <p:spPr>
          <a:xfrm>
            <a:off x="709535" y="2490970"/>
            <a:ext cx="10877862" cy="4031873"/>
          </a:xfrm>
          <a:prstGeom prst="rect">
            <a:avLst/>
          </a:prstGeom>
          <a:noFill/>
        </p:spPr>
        <p:txBody>
          <a:bodyPr wrap="square">
            <a:spAutoFit/>
          </a:bodyPr>
          <a:lstStyle/>
          <a:p>
            <a:pPr indent="449580" algn="just">
              <a:spcAft>
                <a:spcPts val="1000"/>
              </a:spcAft>
            </a:pPr>
            <a:r>
              <a:rPr lang="uk-UA" sz="3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Сучасні заклади освіти  продовжують створювати таку систему навчання, яка задовольняла б освітні потреби кожного здобувача освіти  відповідно до його інтересів, нахилів і можливостей. Існують різні технології для досягнення цієї мети. Важливою проблемою сьогодні залишається питання урізноманітнення навчального процесу, активізації пізнавальної діяльності учнів, розширення сфери їх інтересів.</a:t>
            </a:r>
            <a:endParaRPr lang="uk-UA"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88559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7033A43-A88E-D2BF-BA95-C1D15C8DADE4}"/>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F5B31B94-C342-F0CC-085C-F6A39827F71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FE58061-FFDC-D2A6-0430-3199704EA84F}"/>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20B13D9C-CA63-05DA-0ECB-C582D6F6A294}"/>
              </a:ext>
            </a:extLst>
          </p:cNvPr>
          <p:cNvSpPr txBox="1"/>
          <p:nvPr/>
        </p:nvSpPr>
        <p:spPr>
          <a:xfrm>
            <a:off x="854439" y="749509"/>
            <a:ext cx="10223291" cy="1233158"/>
          </a:xfrm>
          <a:prstGeom prst="rect">
            <a:avLst/>
          </a:prstGeom>
          <a:noFill/>
        </p:spPr>
        <p:txBody>
          <a:bodyPr wrap="square">
            <a:spAutoFit/>
          </a:bodyPr>
          <a:lstStyle/>
          <a:p>
            <a:pPr marL="342900" lvl="0" indent="-342900">
              <a:lnSpc>
                <a:spcPts val="1650"/>
              </a:lnSpc>
              <a:spcAft>
                <a:spcPts val="600"/>
              </a:spcAft>
              <a:buFont typeface="Wingdings" panose="05000000000000000000" pitchFamily="2" charset="2"/>
              <a:buChar char=""/>
            </a:pPr>
            <a:r>
              <a:rPr lang="uk-UA" sz="2800" b="1" kern="0" dirty="0">
                <a:solidFill>
                  <a:srgbClr val="001D35"/>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 інтерактивних методів навчання:</a:t>
            </a:r>
          </a:p>
          <a:p>
            <a:pPr lvl="1">
              <a:lnSpc>
                <a:spcPts val="1650"/>
              </a:lnSpc>
              <a:spcAft>
                <a:spcPts val="600"/>
              </a:spcAft>
              <a:buSzPts val="1000"/>
              <a:tabLst>
                <a:tab pos="914400" algn="l"/>
              </a:tabLst>
            </a:pPr>
            <a:endParaRPr lang="uk-UA" sz="2800" kern="100" dirty="0">
              <a:latin typeface="Calibri" panose="020F0502020204030204" pitchFamily="34" charset="0"/>
              <a:ea typeface="Times New Roman" panose="02020603050405020304" pitchFamily="18" charset="0"/>
              <a:cs typeface="Times New Roman" panose="02020603050405020304" pitchFamily="18" charset="0"/>
            </a:endParaRPr>
          </a:p>
          <a:p>
            <a:pPr lvl="1">
              <a:lnSpc>
                <a:spcPts val="1650"/>
              </a:lnSpc>
              <a:spcAft>
                <a:spcPts val="600"/>
              </a:spcAft>
              <a:buSzPts val="1000"/>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Дискусії та дебати</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Обговорення математичних задач та </a:t>
            </a:r>
          </a:p>
          <a:p>
            <a:pPr lvl="1">
              <a:lnSpc>
                <a:spcPts val="1650"/>
              </a:lnSpc>
              <a:spcAft>
                <a:spcPts val="600"/>
              </a:spcAft>
              <a:buSzPts val="1000"/>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проблем, висловлювання різних точок зору.</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5E97C4F5-EEBE-F704-4511-D7435DCA514A}"/>
              </a:ext>
            </a:extLst>
          </p:cNvPr>
          <p:cNvSpPr txBox="1"/>
          <p:nvPr/>
        </p:nvSpPr>
        <p:spPr>
          <a:xfrm>
            <a:off x="1034321" y="2188324"/>
            <a:ext cx="10043409" cy="3508653"/>
          </a:xfrm>
          <a:prstGeom prst="rect">
            <a:avLst/>
          </a:prstGeom>
          <a:noFill/>
        </p:spPr>
        <p:txBody>
          <a:bodyPr wrap="square">
            <a:spAutoFit/>
          </a:bodyPr>
          <a:lstStyle/>
          <a:p>
            <a:r>
              <a:rPr lang="ru-RU" sz="2800" b="1" dirty="0">
                <a:effectLst/>
                <a:latin typeface="Times New Roman" panose="02020603050405020304" pitchFamily="18" charset="0"/>
                <a:ea typeface="Calibri" panose="020F0502020204030204" pitchFamily="34" charset="0"/>
              </a:rPr>
              <a:t>Метод «Коло </a:t>
            </a:r>
            <a:r>
              <a:rPr lang="ru-RU" sz="2800" b="1" dirty="0" err="1">
                <a:effectLst/>
                <a:latin typeface="Times New Roman" panose="02020603050405020304" pitchFamily="18" charset="0"/>
                <a:ea typeface="Calibri" panose="020F0502020204030204" pitchFamily="34" charset="0"/>
              </a:rPr>
              <a:t>ідей</a:t>
            </a:r>
            <a:r>
              <a:rPr lang="ru-RU" sz="2800" b="1" dirty="0">
                <a:effectLst/>
                <a:latin typeface="Times New Roman" panose="02020603050405020304" pitchFamily="18" charset="0"/>
                <a:ea typeface="Calibri" panose="020F0502020204030204" pitchFamily="34" charset="0"/>
              </a:rPr>
              <a:t>»</a:t>
            </a:r>
            <a:r>
              <a:rPr lang="ru-RU" sz="2800" dirty="0">
                <a:effectLst/>
                <a:latin typeface="Times New Roman" panose="02020603050405020304" pitchFamily="18" charset="0"/>
                <a:ea typeface="Calibri" panose="020F0502020204030204" pitchFamily="34" charset="0"/>
              </a:rPr>
              <a:t> є одним з </a:t>
            </a:r>
            <a:r>
              <a:rPr lang="ru-RU" sz="2800" dirty="0" err="1">
                <a:effectLst/>
                <a:latin typeface="Times New Roman" panose="02020603050405020304" pitchFamily="18" charset="0"/>
                <a:ea typeface="Calibri" panose="020F0502020204030204" pitchFamily="34" charset="0"/>
              </a:rPr>
              <a:t>варіантів</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роботи</a:t>
            </a:r>
            <a:r>
              <a:rPr lang="ru-RU" sz="2800" dirty="0">
                <a:effectLst/>
                <a:latin typeface="Times New Roman" panose="02020603050405020304" pitchFamily="18" charset="0"/>
                <a:ea typeface="Calibri" panose="020F0502020204030204" pitchFamily="34" charset="0"/>
              </a:rPr>
              <a:t> в </a:t>
            </a:r>
            <a:r>
              <a:rPr lang="ru-RU" sz="2800" dirty="0" err="1">
                <a:effectLst/>
                <a:latin typeface="Times New Roman" panose="02020603050405020304" pitchFamily="18" charset="0"/>
                <a:ea typeface="Calibri" panose="020F0502020204030204" pitchFamily="34" charset="0"/>
              </a:rPr>
              <a:t>групах</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Оскільки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він</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використовується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найчастіше</a:t>
            </a:r>
            <a:r>
              <a:rPr lang="ru-RU" sz="2800" dirty="0">
                <a:effectLst/>
                <a:latin typeface="Times New Roman" panose="02020603050405020304" pitchFamily="18" charset="0"/>
                <a:ea typeface="Calibri" panose="020F0502020204030204" pitchFamily="34" charset="0"/>
              </a:rPr>
              <a:t> для того, </a:t>
            </a:r>
            <a:r>
              <a:rPr lang="ru-RU" sz="2800" dirty="0" err="1">
                <a:effectLst/>
                <a:latin typeface="Times New Roman" panose="02020603050405020304" pitchFamily="18" charset="0"/>
                <a:ea typeface="Calibri" panose="020F0502020204030204" pitchFamily="34" charset="0"/>
              </a:rPr>
              <a:t>аби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знайти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розв’язок</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задачі</a:t>
            </a:r>
            <a:r>
              <a:rPr lang="ru-RU" sz="2800" dirty="0">
                <a:effectLst/>
                <a:latin typeface="Times New Roman" panose="02020603050405020304" pitchFamily="18" charset="0"/>
                <a:ea typeface="Calibri" panose="020F0502020204030204" pitchFamily="34" charset="0"/>
              </a:rPr>
              <a:t>, яка </a:t>
            </a:r>
            <a:r>
              <a:rPr lang="ru-RU" sz="2800" dirty="0" err="1">
                <a:effectLst/>
                <a:latin typeface="Times New Roman" panose="02020603050405020304" pitchFamily="18" charset="0"/>
                <a:ea typeface="Calibri" panose="020F0502020204030204" pitchFamily="34" charset="0"/>
              </a:rPr>
              <a:t>постала</a:t>
            </a:r>
            <a:r>
              <a:rPr lang="ru-RU" sz="2800" dirty="0">
                <a:effectLst/>
                <a:latin typeface="Times New Roman" panose="02020603050405020304" pitchFamily="18" charset="0"/>
                <a:ea typeface="Calibri" panose="020F0502020204030204" pitchFamily="34" charset="0"/>
              </a:rPr>
              <a:t> перед студентами, то за </a:t>
            </a:r>
            <a:r>
              <a:rPr lang="ru-RU" sz="2800" dirty="0" err="1">
                <a:effectLst/>
                <a:latin typeface="Times New Roman" panose="02020603050405020304" pitchFamily="18" charset="0"/>
                <a:ea typeface="Calibri" panose="020F0502020204030204" pitchFamily="34" charset="0"/>
              </a:rPr>
              <a:t>допомогою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нього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можна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залучити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всіх</a:t>
            </a:r>
            <a:r>
              <a:rPr lang="ru-RU" sz="2800" dirty="0">
                <a:effectLst/>
                <a:latin typeface="Times New Roman" panose="02020603050405020304" pitchFamily="18" charset="0"/>
                <a:ea typeface="Calibri" panose="020F0502020204030204" pitchFamily="34" charset="0"/>
              </a:rPr>
              <a:t> до </a:t>
            </a:r>
            <a:r>
              <a:rPr lang="ru-RU" sz="2800" dirty="0" err="1">
                <a:effectLst/>
                <a:latin typeface="Times New Roman" panose="02020603050405020304" pitchFamily="18" charset="0"/>
                <a:ea typeface="Calibri" panose="020F0502020204030204" pitchFamily="34" charset="0"/>
              </a:rPr>
              <a:t>обговорення</a:t>
            </a:r>
            <a:r>
              <a:rPr lang="ru-RU" sz="2800" dirty="0">
                <a:effectLst/>
                <a:latin typeface="Times New Roman" panose="02020603050405020304" pitchFamily="18" charset="0"/>
                <a:ea typeface="Calibri" panose="020F0502020204030204" pitchFamily="34" charset="0"/>
              </a:rPr>
              <a:t> теми. </a:t>
            </a:r>
            <a:r>
              <a:rPr lang="ru-RU" sz="2800" dirty="0" err="1">
                <a:effectLst/>
                <a:latin typeface="Times New Roman" panose="02020603050405020304" pitchFamily="18" charset="0"/>
                <a:ea typeface="Calibri" panose="020F0502020204030204" pitchFamily="34" charset="0"/>
              </a:rPr>
              <a:t>Дану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техніку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доцільно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використовувати</a:t>
            </a:r>
            <a:r>
              <a:rPr lang="ru-RU" sz="2800" dirty="0">
                <a:effectLst/>
                <a:latin typeface="Times New Roman" panose="02020603050405020304" pitchFamily="18" charset="0"/>
                <a:ea typeface="Calibri" panose="020F0502020204030204" pitchFamily="34" charset="0"/>
              </a:rPr>
              <a:t>, коли </a:t>
            </a:r>
            <a:r>
              <a:rPr lang="ru-RU" sz="2800" dirty="0" err="1">
                <a:effectLst/>
                <a:latin typeface="Times New Roman" panose="02020603050405020304" pitchFamily="18" charset="0"/>
                <a:ea typeface="Calibri" panose="020F0502020204030204" pitchFamily="34" charset="0"/>
              </a:rPr>
              <a:t>всі</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підгрупи</a:t>
            </a:r>
            <a:r>
              <a:rPr lang="ru-RU" sz="2800" dirty="0">
                <a:effectLst/>
                <a:latin typeface="Times New Roman" panose="02020603050405020304" pitchFamily="18" charset="0"/>
                <a:ea typeface="Calibri" panose="020F0502020204030204" pitchFamily="34" charset="0"/>
              </a:rPr>
              <a:t>, на </a:t>
            </a:r>
            <a:r>
              <a:rPr lang="ru-RU" sz="2800" dirty="0" err="1">
                <a:effectLst/>
                <a:latin typeface="Times New Roman" panose="02020603050405020304" pitchFamily="18" charset="0"/>
                <a:ea typeface="Calibri" panose="020F0502020204030204" pitchFamily="34" charset="0"/>
              </a:rPr>
              <a:t>які</a:t>
            </a:r>
            <a:r>
              <a:rPr lang="ru-RU" sz="2800" dirty="0">
                <a:effectLst/>
                <a:latin typeface="Times New Roman" panose="02020603050405020304" pitchFamily="18" charset="0"/>
                <a:ea typeface="Calibri" panose="020F0502020204030204" pitchFamily="34" charset="0"/>
              </a:rPr>
              <a:t> буде </a:t>
            </a:r>
            <a:r>
              <a:rPr lang="ru-RU" sz="2800" dirty="0" err="1">
                <a:effectLst/>
                <a:latin typeface="Times New Roman" panose="02020603050405020304" pitchFamily="18" charset="0"/>
                <a:ea typeface="Calibri" panose="020F0502020204030204" pitchFamily="34" charset="0"/>
              </a:rPr>
              <a:t>поділена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група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виконують</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одне</a:t>
            </a:r>
            <a:r>
              <a:rPr lang="ru-RU" sz="2800" dirty="0">
                <a:effectLst/>
                <a:latin typeface="Times New Roman" panose="02020603050405020304" pitchFamily="18" charset="0"/>
                <a:ea typeface="Calibri" panose="020F0502020204030204" pitchFamily="34" charset="0"/>
              </a:rPr>
              <a:t> й те </a:t>
            </a:r>
            <a:r>
              <a:rPr lang="ru-RU" sz="2800" dirty="0" err="1">
                <a:effectLst/>
                <a:latin typeface="Times New Roman" panose="02020603050405020304" pitchFamily="18" charset="0"/>
                <a:ea typeface="Calibri" panose="020F0502020204030204" pitchFamily="34" charset="0"/>
              </a:rPr>
              <a:t>завдання</a:t>
            </a:r>
            <a:r>
              <a:rPr lang="ru-RU" sz="1800" dirty="0">
                <a:effectLst/>
                <a:latin typeface="Times New Roman" panose="02020603050405020304" pitchFamily="18" charset="0"/>
                <a:ea typeface="Calibri" panose="020F0502020204030204" pitchFamily="34" charset="0"/>
              </a:rPr>
              <a:t>.</a:t>
            </a:r>
          </a:p>
          <a:p>
            <a:endParaRPr lang="ru-RU" dirty="0">
              <a:latin typeface="Times New Roman" panose="02020603050405020304" pitchFamily="18" charset="0"/>
            </a:endParaRPr>
          </a:p>
          <a:p>
            <a:endParaRPr lang="ru-RU" dirty="0">
              <a:latin typeface="Times New Roman" panose="02020603050405020304" pitchFamily="18" charset="0"/>
            </a:endParaRPr>
          </a:p>
          <a:p>
            <a:endParaRPr lang="uk-UA" dirty="0"/>
          </a:p>
        </p:txBody>
      </p:sp>
    </p:spTree>
    <p:extLst>
      <p:ext uri="{BB962C8B-B14F-4D97-AF65-F5344CB8AC3E}">
        <p14:creationId xmlns="" xmlns:p14="http://schemas.microsoft.com/office/powerpoint/2010/main" val="385162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B63D7E-4346-ACC8-35DD-E8C14DA3F4B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59E70C51-B515-B5B2-6160-D617D0BEBD0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ED641D6-E062-3751-B886-31625DE85FF3}"/>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EEC55861-0DC5-2E21-3ED5-349D8F41B3A7}"/>
              </a:ext>
            </a:extLst>
          </p:cNvPr>
          <p:cNvSpPr txBox="1"/>
          <p:nvPr/>
        </p:nvSpPr>
        <p:spPr>
          <a:xfrm>
            <a:off x="584617" y="430011"/>
            <a:ext cx="10807908" cy="2677656"/>
          </a:xfrm>
          <a:prstGeom prst="rect">
            <a:avLst/>
          </a:prstGeom>
          <a:noFill/>
        </p:spPr>
        <p:txBody>
          <a:bodyPr wrap="square">
            <a:spAutoFit/>
          </a:bodyPr>
          <a:lstStyle/>
          <a:p>
            <a:r>
              <a:rPr lang="ru-RU" sz="2800" dirty="0">
                <a:effectLst/>
                <a:latin typeface="Times New Roman" panose="02020603050405020304" pitchFamily="18" charset="0"/>
                <a:ea typeface="Calibri" panose="020F0502020204030204" pitchFamily="34" charset="0"/>
              </a:rPr>
              <a:t>По </a:t>
            </a:r>
            <a:r>
              <a:rPr lang="ru-RU" sz="2800" dirty="0" err="1">
                <a:effectLst/>
                <a:latin typeface="Times New Roman" panose="02020603050405020304" pitchFamily="18" charset="0"/>
                <a:ea typeface="Calibri" panose="020F0502020204030204" pitchFamily="34" charset="0"/>
              </a:rPr>
              <a:t>черзі</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ставляться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вчителем</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запитання</a:t>
            </a:r>
            <a:r>
              <a:rPr lang="ru-RU" sz="2800" dirty="0">
                <a:effectLst/>
                <a:latin typeface="Times New Roman" panose="02020603050405020304" pitchFamily="18" charset="0"/>
                <a:ea typeface="Calibri" panose="020F0502020204030204" pitchFamily="34" charset="0"/>
              </a:rPr>
              <a:t> до </a:t>
            </a:r>
            <a:r>
              <a:rPr lang="ru-RU" sz="2800" dirty="0" err="1">
                <a:effectLst/>
                <a:latin typeface="Times New Roman" panose="02020603050405020304" pitchFamily="18" charset="0"/>
                <a:ea typeface="Calibri" panose="020F0502020204030204" pitchFamily="34" charset="0"/>
              </a:rPr>
              <a:t>усіх</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груп</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поки</a:t>
            </a:r>
            <a:r>
              <a:rPr lang="ru-RU" sz="2800" dirty="0">
                <a:effectLst/>
                <a:latin typeface="Times New Roman" panose="02020603050405020304" pitchFamily="18" charset="0"/>
                <a:ea typeface="Calibri" panose="020F0502020204030204" pitchFamily="34" charset="0"/>
              </a:rPr>
              <a:t> у них не </a:t>
            </a:r>
            <a:r>
              <a:rPr lang="ru-RU" sz="2800" dirty="0" err="1">
                <a:effectLst/>
                <a:latin typeface="Times New Roman" panose="02020603050405020304" pitchFamily="18" charset="0"/>
                <a:ea typeface="Calibri" panose="020F0502020204030204" pitchFamily="34" charset="0"/>
              </a:rPr>
              <a:t>закінчаться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ідеї</a:t>
            </a:r>
            <a:r>
              <a:rPr lang="ru-RU" sz="2800" dirty="0">
                <a:effectLst/>
                <a:latin typeface="Times New Roman" panose="02020603050405020304" pitchFamily="18" charset="0"/>
                <a:ea typeface="Calibri" panose="020F0502020204030204" pitchFamily="34" charset="0"/>
              </a:rPr>
              <a:t>. Таким чином,  </a:t>
            </a:r>
            <a:r>
              <a:rPr lang="ru-RU" sz="2800" dirty="0" err="1">
                <a:effectLst/>
                <a:latin typeface="Times New Roman" panose="02020603050405020304" pitchFamily="18" charset="0"/>
                <a:ea typeface="Calibri" panose="020F0502020204030204" pitchFamily="34" charset="0"/>
              </a:rPr>
              <a:t>кожна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група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або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кожен</a:t>
            </a:r>
            <a:r>
              <a:rPr lang="ru-RU" sz="2800" dirty="0">
                <a:effectLst/>
                <a:latin typeface="Times New Roman" panose="02020603050405020304" pitchFamily="18" charset="0"/>
                <a:ea typeface="Calibri" panose="020F0502020204030204" pitchFamily="34" charset="0"/>
              </a:rPr>
              <a:t> студент </a:t>
            </a:r>
            <a:r>
              <a:rPr lang="ru-RU" sz="2800" dirty="0" err="1">
                <a:effectLst/>
                <a:latin typeface="Times New Roman" panose="02020603050405020304" pitchFamily="18" charset="0"/>
                <a:ea typeface="Calibri" panose="020F0502020204030204" pitchFamily="34" charset="0"/>
              </a:rPr>
              <a:t>мають</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можливість</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висловитись</a:t>
            </a:r>
            <a:r>
              <a:rPr lang="ru-RU" sz="2800" dirty="0">
                <a:effectLst/>
                <a:latin typeface="Times New Roman" panose="02020603050405020304" pitchFamily="18" charset="0"/>
                <a:ea typeface="Calibri" panose="020F0502020204030204" pitchFamily="34" charset="0"/>
              </a:rPr>
              <a:t> і не буде </a:t>
            </a:r>
            <a:r>
              <a:rPr lang="ru-RU" sz="2800" dirty="0" err="1">
                <a:effectLst/>
                <a:latin typeface="Times New Roman" panose="02020603050405020304" pitchFamily="18" charset="0"/>
                <a:ea typeface="Calibri" panose="020F0502020204030204" pitchFamily="34" charset="0"/>
              </a:rPr>
              <a:t>ситуації</a:t>
            </a:r>
            <a:r>
              <a:rPr lang="ru-RU" sz="2800" dirty="0">
                <a:effectLst/>
                <a:latin typeface="Times New Roman" panose="02020603050405020304" pitchFamily="18" charset="0"/>
                <a:ea typeface="Calibri" panose="020F0502020204030204" pitchFamily="34" charset="0"/>
              </a:rPr>
              <a:t>, коли </a:t>
            </a:r>
            <a:r>
              <a:rPr lang="ru-RU" sz="2800" dirty="0" err="1">
                <a:effectLst/>
                <a:latin typeface="Times New Roman" panose="02020603050405020304" pitchFamily="18" charset="0"/>
                <a:ea typeface="Calibri" panose="020F0502020204030204" pitchFamily="34" charset="0"/>
              </a:rPr>
              <a:t>якась</a:t>
            </a:r>
            <a:r>
              <a:rPr lang="ru-RU" sz="2800" dirty="0">
                <a:effectLst/>
                <a:latin typeface="Times New Roman" panose="02020603050405020304" pitchFamily="18" charset="0"/>
                <a:ea typeface="Calibri" panose="020F0502020204030204" pitchFamily="34" charset="0"/>
              </a:rPr>
              <a:t> одна </a:t>
            </a:r>
            <a:r>
              <a:rPr lang="ru-RU" sz="2800" dirty="0" err="1">
                <a:effectLst/>
                <a:latin typeface="Times New Roman" panose="02020603050405020304" pitchFamily="18" charset="0"/>
                <a:ea typeface="Calibri" panose="020F0502020204030204" pitchFamily="34" charset="0"/>
              </a:rPr>
              <a:t>група</a:t>
            </a:r>
            <a:r>
              <a:rPr lang="ru-RU" sz="2800" dirty="0">
                <a:effectLst/>
                <a:latin typeface="Times New Roman" panose="02020603050405020304" pitchFamily="18" charset="0"/>
                <a:ea typeface="Calibri" panose="020F0502020204030204" pitchFamily="34" charset="0"/>
              </a:rPr>
              <a:t> / один з </a:t>
            </a:r>
            <a:r>
              <a:rPr lang="ru-RU" sz="2800" dirty="0" err="1">
                <a:effectLst/>
                <a:latin typeface="Times New Roman" panose="02020603050405020304" pitchFamily="18" charset="0"/>
                <a:ea typeface="Calibri" panose="020F0502020204030204" pitchFamily="34" charset="0"/>
              </a:rPr>
              <a:t>групи</a:t>
            </a:r>
            <a:r>
              <a:rPr lang="ru-RU" sz="2800" dirty="0">
                <a:effectLst/>
                <a:latin typeface="Times New Roman" panose="02020603050405020304" pitchFamily="18" charset="0"/>
                <a:ea typeface="Calibri" panose="020F0502020204030204" pitchFamily="34" charset="0"/>
              </a:rPr>
              <a:t> , </a:t>
            </a:r>
            <a:r>
              <a:rPr lang="ru-RU" sz="2800" dirty="0" err="1">
                <a:effectLst/>
                <a:latin typeface="Times New Roman" panose="02020603050405020304" pitchFamily="18" charset="0"/>
                <a:ea typeface="Calibri" panose="020F0502020204030204" pitchFamily="34" charset="0"/>
              </a:rPr>
              <a:t>що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виступає</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представляє</a:t>
            </a:r>
            <a:r>
              <a:rPr lang="ru-RU" sz="2800" dirty="0">
                <a:effectLst/>
                <a:latin typeface="Times New Roman" panose="02020603050405020304" pitchFamily="18" charset="0"/>
                <a:ea typeface="Calibri" panose="020F0502020204030204" pitchFamily="34" charset="0"/>
              </a:rPr>
              <a:t> </a:t>
            </a:r>
            <a:r>
              <a:rPr lang="ru-RU" sz="2800" dirty="0" err="1">
                <a:latin typeface="Times New Roman" panose="02020603050405020304" pitchFamily="18" charset="0"/>
                <a:ea typeface="Calibri" panose="020F0502020204030204" pitchFamily="34" charset="0"/>
              </a:rPr>
              <a:t>своє</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вирішення</a:t>
            </a:r>
            <a:r>
              <a:rPr lang="ru-RU" sz="2800" dirty="0">
                <a:effectLst/>
                <a:latin typeface="Times New Roman" panose="02020603050405020304" pitchFamily="18" charset="0"/>
                <a:ea typeface="Calibri" panose="020F0502020204030204" pitchFamily="34" charset="0"/>
              </a:rPr>
              <a:t>.</a:t>
            </a:r>
          </a:p>
          <a:p>
            <a:endParaRPr lang="ru-RU" sz="2800" dirty="0">
              <a:latin typeface="Times New Roman" panose="02020603050405020304" pitchFamily="18" charset="0"/>
            </a:endParaRPr>
          </a:p>
          <a:p>
            <a:endParaRPr lang="uk-UA" sz="2800" dirty="0"/>
          </a:p>
        </p:txBody>
      </p:sp>
      <p:sp>
        <p:nvSpPr>
          <p:cNvPr id="6" name="TextBox 5">
            <a:extLst>
              <a:ext uri="{FF2B5EF4-FFF2-40B4-BE49-F238E27FC236}">
                <a16:creationId xmlns="" xmlns:a16="http://schemas.microsoft.com/office/drawing/2014/main" id="{1CECEB6A-1418-57A5-747F-AA791053682F}"/>
              </a:ext>
            </a:extLst>
          </p:cNvPr>
          <p:cNvSpPr txBox="1"/>
          <p:nvPr/>
        </p:nvSpPr>
        <p:spPr>
          <a:xfrm>
            <a:off x="799475" y="2603822"/>
            <a:ext cx="10428158" cy="1384995"/>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Результати</a:t>
            </a:r>
            <a:r>
              <a:rPr lang="ru-RU" sz="2800" dirty="0">
                <a:effectLst/>
                <a:latin typeface="Times New Roman" panose="02020603050405020304" pitchFamily="18" charset="0"/>
                <a:ea typeface="Calibri" panose="020F0502020204030204" pitchFamily="34" charset="0"/>
              </a:rPr>
              <a:t> як </a:t>
            </a:r>
            <a:r>
              <a:rPr lang="ru-RU" sz="2800" dirty="0" err="1">
                <a:effectLst/>
                <a:latin typeface="Times New Roman" panose="02020603050405020304" pitchFamily="18" charset="0"/>
                <a:ea typeface="Calibri" panose="020F0502020204030204" pitchFamily="34" charset="0"/>
              </a:rPr>
              <a:t>індивідуальної</a:t>
            </a:r>
            <a:r>
              <a:rPr lang="ru-RU" sz="2800" dirty="0">
                <a:effectLst/>
                <a:latin typeface="Times New Roman" panose="02020603050405020304" pitchFamily="18" charset="0"/>
                <a:ea typeface="Calibri" panose="020F0502020204030204" pitchFamily="34" charset="0"/>
              </a:rPr>
              <a:t>, так і </a:t>
            </a:r>
            <a:r>
              <a:rPr lang="ru-RU" sz="2800" dirty="0" err="1">
                <a:effectLst/>
                <a:latin typeface="Times New Roman" panose="02020603050405020304" pitchFamily="18" charset="0"/>
                <a:ea typeface="Calibri" panose="020F0502020204030204" pitchFamily="34" charset="0"/>
              </a:rPr>
              <a:t>групової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роботи</a:t>
            </a:r>
            <a:r>
              <a:rPr lang="ru-RU" sz="2800" dirty="0">
                <a:effectLst/>
                <a:latin typeface="Times New Roman" panose="02020603050405020304" pitchFamily="18" charset="0"/>
                <a:ea typeface="Calibri" panose="020F0502020204030204" pitchFamily="34" charset="0"/>
              </a:rPr>
              <a:t> також </a:t>
            </a:r>
            <a:r>
              <a:rPr lang="ru-RU" sz="2800" dirty="0" err="1">
                <a:effectLst/>
                <a:latin typeface="Times New Roman" panose="02020603050405020304" pitchFamily="18" charset="0"/>
                <a:ea typeface="Calibri" panose="020F0502020204030204" pitchFamily="34" charset="0"/>
              </a:rPr>
              <a:t>можна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зобразити</a:t>
            </a:r>
            <a:r>
              <a:rPr lang="ru-RU" sz="2800" dirty="0">
                <a:effectLst/>
                <a:latin typeface="Times New Roman" panose="02020603050405020304" pitchFamily="18" charset="0"/>
                <a:ea typeface="Calibri" panose="020F0502020204030204" pitchFamily="34" charset="0"/>
              </a:rPr>
              <a:t> у </a:t>
            </a:r>
            <a:r>
              <a:rPr lang="ru-RU" sz="2800" dirty="0" err="1">
                <a:effectLst/>
                <a:latin typeface="Times New Roman" panose="02020603050405020304" pitchFamily="18" charset="0"/>
                <a:ea typeface="Calibri" panose="020F0502020204030204" pitchFamily="34" charset="0"/>
              </a:rPr>
              <a:t>чаті</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конференції</a:t>
            </a:r>
            <a:r>
              <a:rPr lang="ru-RU" sz="2800" dirty="0">
                <a:effectLst/>
                <a:latin typeface="Times New Roman" panose="02020603050405020304" pitchFamily="18" charset="0"/>
                <a:ea typeface="Calibri" panose="020F0502020204030204" pitchFamily="34" charset="0"/>
              </a:rPr>
              <a:t>, коли проводиться </a:t>
            </a:r>
            <a:r>
              <a:rPr lang="ru-RU" sz="2800" dirty="0" err="1">
                <a:effectLst/>
                <a:latin typeface="Times New Roman" panose="02020603050405020304" pitchFamily="18" charset="0"/>
                <a:ea typeface="Calibri" panose="020F0502020204030204" pitchFamily="34" charset="0"/>
              </a:rPr>
              <a:t>заняття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або</a:t>
            </a:r>
            <a:r>
              <a:rPr lang="ru-RU" sz="2800" dirty="0">
                <a:effectLst/>
                <a:latin typeface="Times New Roman" panose="02020603050405020304" pitchFamily="18" charset="0"/>
                <a:ea typeface="Calibri" panose="020F0502020204030204" pitchFamily="34" charset="0"/>
              </a:rPr>
              <a:t> ж за </a:t>
            </a:r>
            <a:r>
              <a:rPr lang="ru-RU" sz="2800" dirty="0" err="1">
                <a:effectLst/>
                <a:latin typeface="Times New Roman" panose="02020603050405020304" pitchFamily="18" charset="0"/>
                <a:ea typeface="Calibri" panose="020F0502020204030204" pitchFamily="34" charset="0"/>
              </a:rPr>
              <a:t>допомогою</a:t>
            </a:r>
            <a:r>
              <a:rPr lang="ru-RU" sz="2800" dirty="0">
                <a:effectLst/>
                <a:latin typeface="Times New Roman" panose="02020603050405020304" pitchFamily="18" charset="0"/>
                <a:ea typeface="Calibri" panose="020F0502020204030204" pitchFamily="34" charset="0"/>
              </a:rPr>
              <a:t> онлайн </a:t>
            </a:r>
            <a:r>
              <a:rPr lang="ru-RU" sz="2800" dirty="0" err="1">
                <a:effectLst/>
                <a:latin typeface="Times New Roman" panose="02020603050405020304" pitchFamily="18" charset="0"/>
                <a:ea typeface="Calibri" panose="020F0502020204030204" pitchFamily="34" charset="0"/>
              </a:rPr>
              <a:t>застосунку</a:t>
            </a:r>
            <a:r>
              <a:rPr lang="ru-RU" sz="2800" dirty="0">
                <a:effectLst/>
                <a:latin typeface="Times New Roman" panose="02020603050405020304" pitchFamily="18" charset="0"/>
                <a:ea typeface="Calibri" panose="020F0502020204030204" pitchFamily="34" charset="0"/>
              </a:rPr>
              <a:t> «</a:t>
            </a:r>
            <a:r>
              <a:rPr lang="uk-UA" sz="2800" dirty="0" err="1">
                <a:effectLst/>
                <a:latin typeface="Times New Roman" panose="02020603050405020304" pitchFamily="18" charset="0"/>
                <a:ea typeface="Calibri" panose="020F0502020204030204" pitchFamily="34" charset="0"/>
              </a:rPr>
              <a:t>Google</a:t>
            </a:r>
            <a:r>
              <a:rPr lang="uk-UA" sz="2800" dirty="0">
                <a:effectLst/>
                <a:latin typeface="Times New Roman" panose="02020603050405020304" pitchFamily="18" charset="0"/>
                <a:ea typeface="Calibri" panose="020F0502020204030204" pitchFamily="34" charset="0"/>
              </a:rPr>
              <a:t> </a:t>
            </a:r>
            <a:r>
              <a:rPr lang="uk-UA" sz="2800" dirty="0" err="1">
                <a:effectLst/>
                <a:latin typeface="Times New Roman" panose="02020603050405020304" pitchFamily="18" charset="0"/>
                <a:ea typeface="Calibri" panose="020F0502020204030204" pitchFamily="34" charset="0"/>
              </a:rPr>
              <a:t>Jamboard</a:t>
            </a:r>
            <a:r>
              <a:rPr lang="ru-RU" sz="2800" dirty="0">
                <a:effectLst/>
                <a:latin typeface="Times New Roman" panose="02020603050405020304" pitchFamily="18" charset="0"/>
                <a:ea typeface="Calibri" panose="020F0502020204030204" pitchFamily="34" charset="0"/>
              </a:rPr>
              <a:t>».</a:t>
            </a:r>
            <a:endParaRPr lang="uk-UA" sz="2800" dirty="0"/>
          </a:p>
        </p:txBody>
      </p:sp>
      <p:sp>
        <p:nvSpPr>
          <p:cNvPr id="8" name="TextBox 7">
            <a:extLst>
              <a:ext uri="{FF2B5EF4-FFF2-40B4-BE49-F238E27FC236}">
                <a16:creationId xmlns="" xmlns:a16="http://schemas.microsoft.com/office/drawing/2014/main" id="{F2A8EC1E-4E29-7AB9-C4A7-F5E6ACA6C8F8}"/>
              </a:ext>
            </a:extLst>
          </p:cNvPr>
          <p:cNvSpPr txBox="1"/>
          <p:nvPr/>
        </p:nvSpPr>
        <p:spPr>
          <a:xfrm>
            <a:off x="1130508" y="4080593"/>
            <a:ext cx="8942881" cy="1815882"/>
          </a:xfrm>
          <a:prstGeom prst="rect">
            <a:avLst/>
          </a:prstGeom>
          <a:noFill/>
        </p:spPr>
        <p:txBody>
          <a:bodyPr wrap="square">
            <a:spAutoFit/>
          </a:bodyPr>
          <a:lstStyle/>
          <a:p>
            <a:r>
              <a:rPr lang="ru-RU" sz="2800" dirty="0">
                <a:effectLst/>
                <a:latin typeface="Times New Roman" panose="02020603050405020304" pitchFamily="18" charset="0"/>
                <a:ea typeface="Calibri" panose="020F0502020204030204" pitchFamily="34" charset="0"/>
              </a:rPr>
              <a:t>Така </a:t>
            </a:r>
            <a:r>
              <a:rPr lang="ru-RU" sz="2800" dirty="0" err="1">
                <a:effectLst/>
                <a:latin typeface="Times New Roman" panose="02020603050405020304" pitchFamily="18" charset="0"/>
                <a:ea typeface="Calibri" panose="020F0502020204030204" pitchFamily="34" charset="0"/>
              </a:rPr>
              <a:t>технологія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вважається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корисною</a:t>
            </a:r>
            <a:r>
              <a:rPr lang="ru-RU" sz="2800" dirty="0">
                <a:effectLst/>
                <a:latin typeface="Times New Roman" panose="02020603050405020304" pitchFamily="18" charset="0"/>
                <a:ea typeface="Calibri" panose="020F0502020204030204" pitchFamily="34" charset="0"/>
              </a:rPr>
              <a:t> для </a:t>
            </a:r>
            <a:r>
              <a:rPr lang="ru-RU" sz="2800" dirty="0" err="1">
                <a:effectLst/>
                <a:latin typeface="Times New Roman" panose="02020603050405020304" pitchFamily="18" charset="0"/>
                <a:ea typeface="Calibri" panose="020F0502020204030204" pitchFamily="34" charset="0"/>
              </a:rPr>
              <a:t>вирішення</a:t>
            </a:r>
            <a:r>
              <a:rPr lang="ru-RU" sz="2800" dirty="0">
                <a:effectLst/>
                <a:latin typeface="Times New Roman" panose="02020603050405020304" pitchFamily="18" charset="0"/>
                <a:ea typeface="Calibri" panose="020F0502020204030204" pitchFamily="34" charset="0"/>
              </a:rPr>
              <a:t> проблем з </a:t>
            </a:r>
            <a:r>
              <a:rPr lang="ru-RU" sz="2800" dirty="0" err="1">
                <a:effectLst/>
                <a:latin typeface="Times New Roman" panose="02020603050405020304" pitchFamily="18" charset="0"/>
                <a:ea typeface="Calibri" panose="020F0502020204030204" pitchFamily="34" charset="0"/>
              </a:rPr>
              <a:t>розв’язанням</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певної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задачі</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або</a:t>
            </a:r>
            <a:r>
              <a:rPr lang="ru-RU" sz="2800" dirty="0">
                <a:effectLst/>
                <a:latin typeface="Times New Roman" panose="02020603050405020304" pitchFamily="18" charset="0"/>
                <a:ea typeface="Calibri" panose="020F0502020204030204" pitchFamily="34" charset="0"/>
              </a:rPr>
              <a:t> ж </a:t>
            </a:r>
            <a:r>
              <a:rPr lang="ru-RU" sz="2800" dirty="0" err="1">
                <a:effectLst/>
                <a:latin typeface="Times New Roman" panose="02020603050405020304" pitchFamily="18" charset="0"/>
                <a:ea typeface="Calibri" panose="020F0502020204030204" pitchFamily="34" charset="0"/>
              </a:rPr>
              <a:t>ще</a:t>
            </a:r>
            <a:r>
              <a:rPr lang="ru-RU" sz="2800" dirty="0">
                <a:effectLst/>
                <a:latin typeface="Times New Roman" panose="02020603050405020304" pitchFamily="18" charset="0"/>
                <a:ea typeface="Calibri" panose="020F0502020204030204" pitchFamily="34" charset="0"/>
              </a:rPr>
              <a:t> на початку </a:t>
            </a:r>
            <a:r>
              <a:rPr lang="ru-RU" sz="2800" dirty="0" err="1">
                <a:effectLst/>
                <a:latin typeface="Times New Roman" panose="02020603050405020304" pitchFamily="18" charset="0"/>
                <a:ea typeface="Calibri" panose="020F0502020204030204" pitchFamily="34" charset="0"/>
              </a:rPr>
              <a:t>її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розв’язання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аби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вирішити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яким</a:t>
            </a:r>
            <a:r>
              <a:rPr lang="ru-RU" sz="2800" dirty="0">
                <a:effectLst/>
                <a:latin typeface="Times New Roman" panose="02020603050405020304" pitchFamily="18" charset="0"/>
                <a:ea typeface="Calibri" panose="020F0502020204030204" pitchFamily="34" charset="0"/>
              </a:rPr>
              <a:t> шляхом </a:t>
            </a:r>
            <a:r>
              <a:rPr lang="ru-RU" sz="2800" dirty="0" err="1">
                <a:effectLst/>
                <a:latin typeface="Times New Roman" panose="02020603050405020304" pitchFamily="18" charset="0"/>
                <a:ea typeface="Calibri" panose="020F0502020204030204" pitchFamily="34" charset="0"/>
              </a:rPr>
              <a:t>можна</a:t>
            </a:r>
            <a:r>
              <a:rPr lang="ru-RU" sz="2800" dirty="0">
                <a:effectLst/>
                <a:latin typeface="Times New Roman" panose="02020603050405020304" pitchFamily="18" charset="0"/>
                <a:ea typeface="Calibri" panose="020F0502020204030204" pitchFamily="34" charset="0"/>
              </a:rPr>
              <a:t> буде </a:t>
            </a:r>
            <a:r>
              <a:rPr lang="ru-RU" sz="2800" dirty="0" err="1">
                <a:effectLst/>
                <a:latin typeface="Times New Roman" panose="02020603050405020304" pitchFamily="18" charset="0"/>
                <a:ea typeface="Calibri" panose="020F0502020204030204" pitchFamily="34" charset="0"/>
              </a:rPr>
              <a:t>її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розв’язати</a:t>
            </a:r>
            <a:endParaRPr lang="uk-UA" sz="2800" dirty="0"/>
          </a:p>
        </p:txBody>
      </p:sp>
    </p:spTree>
    <p:extLst>
      <p:ext uri="{BB962C8B-B14F-4D97-AF65-F5344CB8AC3E}">
        <p14:creationId xmlns="" xmlns:p14="http://schemas.microsoft.com/office/powerpoint/2010/main" val="89583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0893FEF-9FF1-C293-E4A7-8B8991464695}"/>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1C565DAF-93D1-5590-1B1D-FF9E37748E8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5F97A2C-C575-7EDA-49CD-10014F51C1B9}"/>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2E13F1E1-4F33-1249-3470-0C96E3AF2D35}"/>
              </a:ext>
            </a:extLst>
          </p:cNvPr>
          <p:cNvSpPr txBox="1"/>
          <p:nvPr/>
        </p:nvSpPr>
        <p:spPr>
          <a:xfrm>
            <a:off x="1139252" y="884420"/>
            <a:ext cx="10208301" cy="3108543"/>
          </a:xfrm>
          <a:prstGeom prst="rect">
            <a:avLst/>
          </a:prstGeom>
          <a:noFill/>
        </p:spPr>
        <p:txBody>
          <a:bodyPr wrap="square">
            <a:spAutoFit/>
          </a:bodyPr>
          <a:lstStyle/>
          <a:p>
            <a:r>
              <a:rPr lang="ru-RU" sz="2800" i="1" dirty="0">
                <a:effectLst/>
                <a:latin typeface="Times New Roman" panose="02020603050405020304" pitchFamily="18" charset="0"/>
                <a:ea typeface="Calibri" panose="020F0502020204030204" pitchFamily="34" charset="0"/>
              </a:rPr>
              <a:t>Як приклад,</a:t>
            </a:r>
            <a:r>
              <a:rPr lang="ru-RU" sz="2800" dirty="0">
                <a:effectLst/>
                <a:latin typeface="Times New Roman" panose="02020603050405020304" pitchFamily="18" charset="0"/>
                <a:ea typeface="Calibri" panose="020F0502020204030204" pitchFamily="34" charset="0"/>
              </a:rPr>
              <a:t> представляю  фрагмент конспекту практичного </a:t>
            </a:r>
            <a:r>
              <a:rPr lang="ru-RU" sz="2800" dirty="0" err="1">
                <a:effectLst/>
                <a:latin typeface="Times New Roman" panose="02020603050405020304" pitchFamily="18" charset="0"/>
                <a:ea typeface="Calibri" panose="020F0502020204030204" pitchFamily="34" charset="0"/>
              </a:rPr>
              <a:t>заняття</a:t>
            </a:r>
            <a:r>
              <a:rPr lang="ru-RU" sz="2800" dirty="0">
                <a:effectLst/>
                <a:latin typeface="Times New Roman" panose="02020603050405020304" pitchFamily="18" charset="0"/>
                <a:ea typeface="Calibri" panose="020F0502020204030204" pitchFamily="34" charset="0"/>
              </a:rPr>
              <a:t> з </a:t>
            </a:r>
            <a:r>
              <a:rPr lang="ru-RU" sz="2800" dirty="0" err="1">
                <a:effectLst/>
                <a:latin typeface="Times New Roman" panose="02020603050405020304" pitchFamily="18" charset="0"/>
                <a:ea typeface="Calibri" panose="020F0502020204030204" pitchFamily="34" charset="0"/>
              </a:rPr>
              <a:t>геометрії</a:t>
            </a:r>
            <a:r>
              <a:rPr lang="ru-RU" sz="2800" dirty="0">
                <a:effectLst/>
                <a:latin typeface="Times New Roman" panose="02020603050405020304" pitchFamily="18" charset="0"/>
                <a:ea typeface="Calibri" panose="020F0502020204030204" pitchFamily="34" charset="0"/>
              </a:rPr>
              <a:t> на тему «Многогранники. </a:t>
            </a:r>
            <a:r>
              <a:rPr lang="ru-RU" sz="2800" dirty="0" err="1">
                <a:effectLst/>
                <a:latin typeface="Times New Roman" panose="02020603050405020304" pitchFamily="18" charset="0"/>
                <a:ea typeface="Calibri" panose="020F0502020204030204" pitchFamily="34" charset="0"/>
              </a:rPr>
              <a:t>Розв’язання</a:t>
            </a:r>
            <a:r>
              <a:rPr lang="ru-RU" sz="2800" dirty="0">
                <a:effectLst/>
                <a:latin typeface="Times New Roman" panose="02020603050405020304" pitchFamily="18" charset="0"/>
                <a:ea typeface="Calibri" panose="020F0502020204030204" pitchFamily="34" charset="0"/>
              </a:rPr>
              <a:t> задач»: Сторона </a:t>
            </a:r>
            <a:r>
              <a:rPr lang="ru-RU" sz="2800" dirty="0" err="1">
                <a:effectLst/>
                <a:latin typeface="Times New Roman" panose="02020603050405020304" pitchFamily="18" charset="0"/>
                <a:ea typeface="Calibri" panose="020F0502020204030204" pitchFamily="34" charset="0"/>
              </a:rPr>
              <a:t>основи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правильної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чотирикутної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призми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дорівнює</a:t>
            </a:r>
            <a:r>
              <a:rPr lang="ru-RU" sz="2800" dirty="0">
                <a:effectLst/>
                <a:latin typeface="Times New Roman" panose="02020603050405020304" pitchFamily="18" charset="0"/>
                <a:ea typeface="Calibri" panose="020F0502020204030204" pitchFamily="34" charset="0"/>
              </a:rPr>
              <a:t> </a:t>
            </a:r>
            <a:r>
              <a:rPr lang="uk-UA" sz="2800" i="1" dirty="0">
                <a:effectLst/>
                <a:latin typeface="Times New Roman" panose="02020603050405020304" pitchFamily="18" charset="0"/>
                <a:ea typeface="Calibri" panose="020F0502020204030204" pitchFamily="34" charset="0"/>
              </a:rPr>
              <a:t>a</a:t>
            </a:r>
            <a:r>
              <a:rPr lang="ru-RU" sz="2800" i="1" dirty="0">
                <a:effectLst/>
                <a:latin typeface="Times New Roman" panose="02020603050405020304" pitchFamily="18" charset="0"/>
                <a:ea typeface="Calibri" panose="020F0502020204030204" pitchFamily="34" charset="0"/>
              </a:rPr>
              <a:t>,</a:t>
            </a:r>
            <a:r>
              <a:rPr lang="ru-RU" sz="2800" dirty="0">
                <a:effectLst/>
                <a:latin typeface="Times New Roman" panose="02020603050405020304" pitchFamily="18" charset="0"/>
                <a:ea typeface="Calibri" panose="020F0502020204030204" pitchFamily="34" charset="0"/>
              </a:rPr>
              <a:t> а кут </a:t>
            </a:r>
            <a:r>
              <a:rPr lang="ru-RU" sz="2800" dirty="0" err="1">
                <a:effectLst/>
                <a:latin typeface="Times New Roman" panose="02020603050405020304" pitchFamily="18" charset="0"/>
                <a:ea typeface="Calibri" panose="020F0502020204030204" pitchFamily="34" charset="0"/>
              </a:rPr>
              <a:t>між</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діагоналлю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призми</a:t>
            </a:r>
            <a:r>
              <a:rPr lang="ru-RU" sz="2800" dirty="0">
                <a:effectLst/>
                <a:latin typeface="Times New Roman" panose="02020603050405020304" pitchFamily="18" charset="0"/>
                <a:ea typeface="Calibri" panose="020F0502020204030204" pitchFamily="34" charset="0"/>
              </a:rPr>
              <a:t> та </a:t>
            </a:r>
            <a:r>
              <a:rPr lang="ru-RU" sz="2800" dirty="0" err="1">
                <a:effectLst/>
                <a:latin typeface="Times New Roman" panose="02020603050405020304" pitchFamily="18" charset="0"/>
                <a:ea typeface="Calibri" panose="020F0502020204030204" pitchFamily="34" charset="0"/>
              </a:rPr>
              <a:t>бічною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гранню</a:t>
            </a:r>
            <a:r>
              <a:rPr lang="ru-RU" sz="2800" dirty="0">
                <a:effectLst/>
                <a:latin typeface="Times New Roman" panose="02020603050405020304" pitchFamily="18" charset="0"/>
                <a:ea typeface="Calibri" panose="020F0502020204030204" pitchFamily="34" charset="0"/>
              </a:rPr>
              <a:t> становить 30°. </a:t>
            </a:r>
            <a:r>
              <a:rPr lang="ru-RU" sz="2800" dirty="0" err="1">
                <a:effectLst/>
                <a:latin typeface="Times New Roman" panose="02020603050405020304" pitchFamily="18" charset="0"/>
                <a:ea typeface="Calibri" panose="020F0502020204030204" pitchFamily="34" charset="0"/>
              </a:rPr>
              <a:t>Знайдіть</a:t>
            </a:r>
            <a:r>
              <a:rPr lang="ru-RU" sz="2800" dirty="0">
                <a:effectLst/>
                <a:latin typeface="Times New Roman" panose="02020603050405020304" pitchFamily="18" charset="0"/>
                <a:ea typeface="Calibri" panose="020F0502020204030204" pitchFamily="34" charset="0"/>
              </a:rPr>
              <a:t>: 1) </a:t>
            </a:r>
            <a:r>
              <a:rPr lang="ru-RU" sz="2800" dirty="0" err="1">
                <a:effectLst/>
                <a:latin typeface="Times New Roman" panose="02020603050405020304" pitchFamily="18" charset="0"/>
                <a:ea typeface="Calibri" panose="020F0502020204030204" pitchFamily="34" charset="0"/>
              </a:rPr>
              <a:t>висоту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призми</a:t>
            </a:r>
            <a:r>
              <a:rPr lang="ru-RU" sz="2800" dirty="0">
                <a:effectLst/>
                <a:latin typeface="Times New Roman" panose="02020603050405020304" pitchFamily="18" charset="0"/>
                <a:ea typeface="Calibri" panose="020F0502020204030204" pitchFamily="34" charset="0"/>
              </a:rPr>
              <a:t>; 2) кут </a:t>
            </a:r>
            <a:r>
              <a:rPr lang="ru-RU" sz="2800" dirty="0" err="1">
                <a:effectLst/>
                <a:latin typeface="Times New Roman" panose="02020603050405020304" pitchFamily="18" charset="0"/>
                <a:ea typeface="Calibri" panose="020F0502020204030204" pitchFamily="34" charset="0"/>
              </a:rPr>
              <a:t>між</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діагоналлю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призми</a:t>
            </a:r>
            <a:r>
              <a:rPr lang="ru-RU" sz="2800" dirty="0">
                <a:effectLst/>
                <a:latin typeface="Times New Roman" panose="02020603050405020304" pitchFamily="18" charset="0"/>
                <a:ea typeface="Calibri" panose="020F0502020204030204" pitchFamily="34" charset="0"/>
              </a:rPr>
              <a:t> та </a:t>
            </a:r>
            <a:r>
              <a:rPr lang="ru-RU" sz="2800" dirty="0" err="1">
                <a:effectLst/>
                <a:latin typeface="Times New Roman" panose="02020603050405020304" pitchFamily="18" charset="0"/>
                <a:ea typeface="Calibri" panose="020F0502020204030204" pitchFamily="34" charset="0"/>
              </a:rPr>
              <a:t>площиною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основи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Розв’язання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Спершу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виконуємо</a:t>
            </a:r>
            <a:r>
              <a:rPr lang="ru-RU" sz="2800" dirty="0">
                <a:effectLst/>
                <a:latin typeface="Times New Roman" panose="02020603050405020304" pitchFamily="18" charset="0"/>
                <a:ea typeface="Calibri" panose="020F0502020204030204" pitchFamily="34" charset="0"/>
              </a:rPr>
              <a:t> рисунок-</a:t>
            </a:r>
            <a:r>
              <a:rPr lang="ru-RU" sz="2800" dirty="0" err="1">
                <a:effectLst/>
                <a:latin typeface="Times New Roman" panose="02020603050405020304" pitchFamily="18" charset="0"/>
                <a:ea typeface="Calibri" panose="020F0502020204030204" pitchFamily="34" charset="0"/>
              </a:rPr>
              <a:t>ескіз</a:t>
            </a:r>
            <a:r>
              <a:rPr lang="ru-RU" sz="2800" dirty="0">
                <a:effectLst/>
                <a:latin typeface="Times New Roman" panose="02020603050405020304" pitchFamily="18" charset="0"/>
                <a:ea typeface="Calibri" panose="020F0502020204030204" pitchFamily="34" charset="0"/>
              </a:rPr>
              <a:t>, </a:t>
            </a:r>
            <a:endParaRPr lang="uk-UA" sz="2800" dirty="0"/>
          </a:p>
        </p:txBody>
      </p:sp>
      <p:pic>
        <p:nvPicPr>
          <p:cNvPr id="5" name="Рисунок 4" descr="Діагональ правильної чотирикутної призми дорівнює 16 см і утворює з бічною  гранню кут 30°. Обчисли площу основи призми.">
            <a:extLst>
              <a:ext uri="{FF2B5EF4-FFF2-40B4-BE49-F238E27FC236}">
                <a16:creationId xmlns="" xmlns:a16="http://schemas.microsoft.com/office/drawing/2014/main" id="{31C0F760-C35F-055F-3CD4-8D502D52260E}"/>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370475" y="3556234"/>
            <a:ext cx="2430717" cy="2801830"/>
          </a:xfrm>
          <a:prstGeom prst="rect">
            <a:avLst/>
          </a:prstGeom>
          <a:noFill/>
          <a:ln>
            <a:noFill/>
          </a:ln>
        </p:spPr>
      </p:pic>
    </p:spTree>
    <p:extLst>
      <p:ext uri="{BB962C8B-B14F-4D97-AF65-F5344CB8AC3E}">
        <p14:creationId xmlns="" xmlns:p14="http://schemas.microsoft.com/office/powerpoint/2010/main" val="71565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4C2B31-F77A-2889-E379-DE7921723436}"/>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A10BFDF7-47A2-D683-5F16-2A798A7CD37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8804BFE-5E6C-624C-4D9B-21391AA31951}"/>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F515B9DF-55B4-B0B7-9B22-C0C014DCD677}"/>
              </a:ext>
            </a:extLst>
          </p:cNvPr>
          <p:cNvSpPr txBox="1"/>
          <p:nvPr/>
        </p:nvSpPr>
        <p:spPr>
          <a:xfrm>
            <a:off x="794477" y="663565"/>
            <a:ext cx="10193313" cy="4432560"/>
          </a:xfrm>
          <a:prstGeom prst="rect">
            <a:avLst/>
          </a:prstGeom>
          <a:noFill/>
        </p:spPr>
        <p:txBody>
          <a:bodyPr wrap="square">
            <a:spAutoFit/>
          </a:bodyPr>
          <a:lstStyle/>
          <a:p>
            <a:pPr>
              <a:lnSpc>
                <a:spcPts val="1650"/>
              </a:lnSpc>
              <a:spcAft>
                <a:spcPts val="600"/>
              </a:spcAft>
            </a:pPr>
            <a:endPar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Даю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дітям</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хвилину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роздуми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потім</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записуємо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ідеї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програмі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Google</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Jamboard</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при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цьому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демонструючи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її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екрані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Клас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було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поділено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дві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які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представили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свої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ідеї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способу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даної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Далі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використовуючи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технологію</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Мікрофон</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(один з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видів</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групової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дискусії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натискають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Підійняти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руку» у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розділі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Реакції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Zoom</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конференції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мали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змогу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висловитися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обґрунтувати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раціональність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того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іншого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шляху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Дійшовши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висновку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група</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представила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раціональніший</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спосіб</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використовуючи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доведення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за теоремою про три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перпендикуляри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(ТТП), то переходимо до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етапу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50"/>
              </a:lnSpc>
              <a:spcAft>
                <a:spcPts val="600"/>
              </a:spcAft>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задачі</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ts val="1650"/>
              </a:lnSpc>
              <a:spcAft>
                <a:spcPts val="600"/>
              </a:spcAft>
            </a:pPr>
            <a:endPar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50"/>
              </a:lnSpc>
              <a:spcAft>
                <a:spcPts val="6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5219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459F6D-3232-CBEB-139F-287E671A7CB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C769EF1E-862A-9D6E-6A00-D1E8C3EA1B9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21A61FE-B760-F566-E8BA-DD11A70DF23D}"/>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106B29EA-A71E-DDB7-85B0-97BBF680165A}"/>
              </a:ext>
            </a:extLst>
          </p:cNvPr>
          <p:cNvSpPr txBox="1"/>
          <p:nvPr/>
        </p:nvSpPr>
        <p:spPr>
          <a:xfrm>
            <a:off x="1214203" y="1139252"/>
            <a:ext cx="9488773" cy="3108543"/>
          </a:xfrm>
          <a:prstGeom prst="rect">
            <a:avLst/>
          </a:prstGeom>
          <a:noFill/>
        </p:spPr>
        <p:txBody>
          <a:bodyPr wrap="square">
            <a:spAutoFit/>
          </a:bodyPr>
          <a:lstStyle/>
          <a:p>
            <a:r>
              <a:rPr lang="ru-RU" sz="2800" dirty="0">
                <a:effectLst/>
                <a:latin typeface="Times New Roman" panose="02020603050405020304" pitchFamily="18" charset="0"/>
                <a:ea typeface="Calibri" panose="020F0502020204030204" pitchFamily="34" charset="0"/>
              </a:rPr>
              <a:t>1) </a:t>
            </a:r>
            <a:r>
              <a:rPr lang="ru-RU" sz="2800" dirty="0" err="1">
                <a:effectLst/>
                <a:latin typeface="Times New Roman" panose="02020603050405020304" pitchFamily="18" charset="0"/>
                <a:ea typeface="Calibri" panose="020F0502020204030204" pitchFamily="34" charset="0"/>
              </a:rPr>
              <a:t>Доведення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Оскільки</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uk-UA" sz="2800" dirty="0">
                <a:effectLst/>
                <a:latin typeface="Times New Roman" panose="02020603050405020304" pitchFamily="18" charset="0"/>
                <a:ea typeface="Calibri" panose="020F0502020204030204" pitchFamily="34" charset="0"/>
              </a:rPr>
              <a:t> </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𝐴𝐷</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𝐵𝐵</a:t>
            </a:r>
            <a:r>
              <a:rPr lang="ru-RU" sz="2800" dirty="0">
                <a:effectLst/>
                <a:latin typeface="Times New Roman" panose="02020603050405020304" pitchFamily="18" charset="0"/>
                <a:ea typeface="Calibri" panose="020F0502020204030204" pitchFamily="34" charset="0"/>
              </a:rPr>
              <a:t>1- перпендикуляр, то за ТТП: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 </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𝐴𝐷</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Тобто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це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означає</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що</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𝛥𝐷𝐴𝐵</a:t>
            </a:r>
            <a:r>
              <a:rPr lang="ru-RU" sz="2800" dirty="0">
                <a:effectLst/>
                <a:latin typeface="Times New Roman" panose="02020603050405020304" pitchFamily="18" charset="0"/>
                <a:ea typeface="Calibri" panose="020F0502020204030204" pitchFamily="34" charset="0"/>
              </a:rPr>
              <a:t>1 – </a:t>
            </a:r>
            <a:r>
              <a:rPr lang="ru-RU" sz="2800" dirty="0" err="1">
                <a:effectLst/>
                <a:latin typeface="Times New Roman" panose="02020603050405020304" pitchFamily="18" charset="0"/>
                <a:ea typeface="Calibri" panose="020F0502020204030204" pitchFamily="34" charset="0"/>
              </a:rPr>
              <a:t>прямокутний</a:t>
            </a:r>
            <a:r>
              <a:rPr lang="ru-RU" sz="2800" dirty="0">
                <a:effectLst/>
                <a:latin typeface="Times New Roman" panose="02020603050405020304" pitchFamily="18" charset="0"/>
                <a:ea typeface="Calibri" panose="020F0502020204030204" pitchFamily="34" charset="0"/>
              </a:rPr>
              <a:t> (</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a:t>
            </a:r>
            <a:r>
              <a:rPr lang="ru-RU" sz="2800" dirty="0">
                <a:effectLst/>
                <a:latin typeface="Times New Roman" panose="02020603050405020304" pitchFamily="18" charset="0"/>
                <a:ea typeface="Calibri" panose="020F0502020204030204" pitchFamily="34" charset="0"/>
              </a:rPr>
              <a:t> = 900 ). З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𝛥𝐷𝐴𝐵</a:t>
            </a:r>
            <a:r>
              <a:rPr lang="ru-RU" sz="2800" dirty="0">
                <a:effectLst/>
                <a:latin typeface="Times New Roman" panose="02020603050405020304" pitchFamily="18" charset="0"/>
                <a:ea typeface="Calibri" panose="020F0502020204030204" pitchFamily="34" charset="0"/>
              </a:rPr>
              <a:t>1(</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a:t>
            </a:r>
            <a:r>
              <a:rPr lang="ru-RU" sz="2800" dirty="0">
                <a:effectLst/>
                <a:latin typeface="Times New Roman" panose="02020603050405020304" pitchFamily="18" charset="0"/>
                <a:ea typeface="Calibri" panose="020F0502020204030204" pitchFamily="34" charset="0"/>
              </a:rPr>
              <a:t> = 900 ), </a:t>
            </a:r>
            <a:r>
              <a:rPr lang="ru-RU" sz="2800" dirty="0" err="1">
                <a:effectLst/>
                <a:latin typeface="Times New Roman" panose="02020603050405020304" pitchFamily="18" charset="0"/>
                <a:ea typeface="Calibri" panose="020F0502020204030204" pitchFamily="34" charset="0"/>
              </a:rPr>
              <a:t>використавши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відношення</a:t>
            </a:r>
            <a:r>
              <a:rPr lang="ru-RU" sz="2800" dirty="0">
                <a:effectLst/>
                <a:latin typeface="Times New Roman" panose="02020603050405020304" pitchFamily="18" charset="0"/>
                <a:ea typeface="Calibri" panose="020F0502020204030204" pitchFamily="34" charset="0"/>
              </a:rPr>
              <a:t> </a:t>
            </a:r>
            <a:r>
              <a:rPr lang="uk-UA" sz="2800" dirty="0" err="1">
                <a:effectLst/>
                <a:latin typeface="Times New Roman" panose="02020603050405020304" pitchFamily="18" charset="0"/>
                <a:ea typeface="Calibri" panose="020F0502020204030204" pitchFamily="34" charset="0"/>
              </a:rPr>
              <a:t>tg</a:t>
            </a:r>
            <a:r>
              <a:rPr lang="uk-UA" sz="2800" dirty="0">
                <a:effectLst/>
                <a:latin typeface="Times New Roman" panose="02020603050405020304" pitchFamily="18" charset="0"/>
                <a:ea typeface="Calibri" panose="020F0502020204030204" pitchFamily="34" charset="0"/>
              </a:rPr>
              <a:t> </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𝐷</a:t>
            </a:r>
            <a:r>
              <a:rPr lang="ru-RU" sz="2800" dirty="0">
                <a:effectLst/>
                <a:latin typeface="Times New Roman" panose="02020603050405020304" pitchFamily="18" charset="0"/>
                <a:ea typeface="Calibri" panose="020F0502020204030204" pitchFamily="34" charset="0"/>
              </a:rPr>
              <a:t>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𝐴𝐷</a:t>
            </a:r>
            <a:r>
              <a:rPr lang="uk-UA"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1 , </a:t>
            </a:r>
            <a:r>
              <a:rPr lang="ru-RU" sz="2800" dirty="0" err="1">
                <a:effectLst/>
                <a:latin typeface="Times New Roman" panose="02020603050405020304" pitchFamily="18" charset="0"/>
                <a:ea typeface="Calibri" panose="020F0502020204030204" pitchFamily="34" charset="0"/>
              </a:rPr>
              <a:t>звідки</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𝐴𝐷</a:t>
            </a:r>
            <a:r>
              <a:rPr lang="uk-UA" sz="2800" dirty="0">
                <a:effectLst/>
                <a:latin typeface="Times New Roman" panose="02020603050405020304" pitchFamily="18" charset="0"/>
                <a:ea typeface="Calibri" panose="020F0502020204030204" pitchFamily="34" charset="0"/>
              </a:rPr>
              <a:t> </a:t>
            </a:r>
            <a:r>
              <a:rPr lang="uk-UA" sz="2800" dirty="0" err="1">
                <a:effectLst/>
                <a:latin typeface="Times New Roman" panose="02020603050405020304" pitchFamily="18" charset="0"/>
                <a:ea typeface="Calibri" panose="020F0502020204030204" pitchFamily="34" charset="0"/>
              </a:rPr>
              <a:t>tg</a:t>
            </a:r>
            <a:r>
              <a:rPr lang="ru-RU" sz="2800" dirty="0">
                <a:effectLst/>
                <a:latin typeface="Times New Roman" panose="02020603050405020304" pitchFamily="18" charset="0"/>
                <a:ea typeface="Calibri" panose="020F0502020204030204" pitchFamily="34" charset="0"/>
              </a:rPr>
              <a:t> 300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𝑎</a:t>
            </a:r>
            <a:r>
              <a:rPr lang="ru-RU" sz="2800" dirty="0">
                <a:effectLst/>
                <a:latin typeface="Times New Roman" panose="02020603050405020304" pitchFamily="18" charset="0"/>
                <a:ea typeface="Calibri" panose="020F0502020204030204" pitchFamily="34" charset="0"/>
              </a:rPr>
              <a:t>: 1 √3 = √3</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𝑎</a:t>
            </a:r>
            <a:r>
              <a:rPr lang="ru-RU" sz="2800" dirty="0">
                <a:effectLst/>
                <a:latin typeface="Times New Roman" panose="02020603050405020304" pitchFamily="18" charset="0"/>
                <a:ea typeface="Calibri" panose="020F0502020204030204" pitchFamily="34" charset="0"/>
              </a:rPr>
              <a:t>. З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𝛥𝐴𝐵𝐵</a:t>
            </a:r>
            <a:r>
              <a:rPr lang="ru-RU" sz="2800" dirty="0">
                <a:effectLst/>
                <a:latin typeface="Times New Roman" panose="02020603050405020304" pitchFamily="18" charset="0"/>
                <a:ea typeface="Calibri" panose="020F0502020204030204" pitchFamily="34" charset="0"/>
              </a:rPr>
              <a:t>1(</a:t>
            </a:r>
            <a:r>
              <a:rPr lang="ru-RU" sz="2800" dirty="0">
                <a:effectLst/>
                <a:latin typeface="Cambria Math" panose="02040503050406030204" pitchFamily="18" charset="0"/>
                <a:ea typeface="Calibri" panose="020F0502020204030204" pitchFamily="34" charset="0"/>
                <a:cs typeface="Cambria Math" panose="02040503050406030204" pitchFamily="18" charset="0"/>
              </a:rPr>
              <a:t>∠</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a:t>
            </a:r>
            <a:r>
              <a:rPr lang="ru-RU" sz="2800" dirty="0">
                <a:effectLst/>
                <a:latin typeface="Times New Roman" panose="02020603050405020304" pitchFamily="18" charset="0"/>
                <a:ea typeface="Calibri" panose="020F0502020204030204" pitchFamily="34" charset="0"/>
              </a:rPr>
              <a:t> = 900 ) за теоремою </a:t>
            </a:r>
            <a:r>
              <a:rPr lang="ru-RU" sz="2800" dirty="0" err="1">
                <a:effectLst/>
                <a:latin typeface="Times New Roman" panose="02020603050405020304" pitchFamily="18" charset="0"/>
                <a:ea typeface="Calibri" panose="020F0502020204030204" pitchFamily="34" charset="0"/>
              </a:rPr>
              <a:t>Піфагора</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 2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 2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𝐵𝐵</a:t>
            </a:r>
            <a:r>
              <a:rPr lang="ru-RU" sz="2800" dirty="0">
                <a:effectLst/>
                <a:latin typeface="Times New Roman" panose="02020603050405020304" pitchFamily="18" charset="0"/>
                <a:ea typeface="Calibri" panose="020F0502020204030204" pitchFamily="34" charset="0"/>
              </a:rPr>
              <a:t>1 2 , </a:t>
            </a:r>
            <a:r>
              <a:rPr lang="ru-RU" sz="2800" dirty="0" err="1">
                <a:effectLst/>
                <a:latin typeface="Times New Roman" panose="02020603050405020304" pitchFamily="18" charset="0"/>
                <a:ea typeface="Calibri" panose="020F0502020204030204" pitchFamily="34" charset="0"/>
              </a:rPr>
              <a:t>звідки</a:t>
            </a:r>
            <a:r>
              <a:rPr lang="ru-RU" sz="2800" dirty="0">
                <a:effectLst/>
                <a:latin typeface="Times New Roman" panose="02020603050405020304" pitchFamily="18" charset="0"/>
                <a:ea typeface="Calibri" panose="020F0502020204030204" pitchFamily="34" charset="0"/>
              </a:rPr>
              <a:t>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𝐵𝐵</a:t>
            </a:r>
            <a:r>
              <a:rPr lang="ru-RU" sz="2800" dirty="0">
                <a:effectLst/>
                <a:latin typeface="Times New Roman" panose="02020603050405020304" pitchFamily="18" charset="0"/>
                <a:ea typeface="Calibri" panose="020F0502020204030204" pitchFamily="34" charset="0"/>
              </a:rPr>
              <a:t>1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1 2 −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𝐴𝐵</a:t>
            </a:r>
            <a:r>
              <a:rPr lang="ru-RU" sz="2800" dirty="0">
                <a:effectLst/>
                <a:latin typeface="Times New Roman" panose="02020603050405020304" pitchFamily="18" charset="0"/>
                <a:ea typeface="Calibri" panose="020F0502020204030204" pitchFamily="34" charset="0"/>
              </a:rPr>
              <a:t>2;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𝐵𝐵</a:t>
            </a:r>
            <a:r>
              <a:rPr lang="ru-RU" sz="2800" dirty="0">
                <a:effectLst/>
                <a:latin typeface="Times New Roman" panose="02020603050405020304" pitchFamily="18" charset="0"/>
                <a:ea typeface="Calibri" panose="020F0502020204030204" pitchFamily="34" charset="0"/>
              </a:rPr>
              <a:t>1 = √(√3</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𝑎</a:t>
            </a:r>
            <a:r>
              <a:rPr lang="ru-RU" sz="2800" dirty="0">
                <a:effectLst/>
                <a:latin typeface="Times New Roman" panose="02020603050405020304" pitchFamily="18" charset="0"/>
                <a:ea typeface="Calibri" panose="020F0502020204030204" pitchFamily="34" charset="0"/>
              </a:rPr>
              <a:t>) 2 − </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𝑎</a:t>
            </a:r>
            <a:r>
              <a:rPr lang="ru-RU" sz="2800" dirty="0">
                <a:effectLst/>
                <a:latin typeface="Times New Roman" panose="02020603050405020304" pitchFamily="18" charset="0"/>
                <a:ea typeface="Calibri" panose="020F0502020204030204" pitchFamily="34" charset="0"/>
              </a:rPr>
              <a:t> 2 = √2</a:t>
            </a:r>
            <a:r>
              <a:rPr lang="uk-UA" sz="2800" dirty="0">
                <a:effectLst/>
                <a:latin typeface="Cambria Math" panose="02040503050406030204" pitchFamily="18" charset="0"/>
                <a:ea typeface="Calibri" panose="020F0502020204030204" pitchFamily="34" charset="0"/>
                <a:cs typeface="Cambria Math" panose="02040503050406030204" pitchFamily="18" charset="0"/>
              </a:rPr>
              <a:t>𝑎</a:t>
            </a:r>
            <a:r>
              <a:rPr lang="ru-RU" sz="2800" dirty="0">
                <a:effectLst/>
                <a:latin typeface="Times New Roman" panose="02020603050405020304" pitchFamily="18" charset="0"/>
                <a:ea typeface="Calibri" panose="020F0502020204030204" pitchFamily="34" charset="0"/>
              </a:rPr>
              <a:t>.</a:t>
            </a:r>
            <a:endParaRPr lang="uk-UA" sz="2800" dirty="0"/>
          </a:p>
        </p:txBody>
      </p:sp>
    </p:spTree>
    <p:extLst>
      <p:ext uri="{BB962C8B-B14F-4D97-AF65-F5344CB8AC3E}">
        <p14:creationId xmlns="" xmlns:p14="http://schemas.microsoft.com/office/powerpoint/2010/main" val="189676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CFEB62-0BA5-69A5-E868-725BDEB3D979}"/>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25E7EF48-352D-8D2B-51D7-8A2F88C4CBD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6F814A8-0F75-B09C-10C9-EE93C725E54F}"/>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C9D2D45B-B198-CEC8-012D-43209590810A}"/>
              </a:ext>
            </a:extLst>
          </p:cNvPr>
          <p:cNvSpPr txBox="1"/>
          <p:nvPr/>
        </p:nvSpPr>
        <p:spPr>
          <a:xfrm>
            <a:off x="826957" y="907623"/>
            <a:ext cx="10538085" cy="7232749"/>
          </a:xfrm>
          <a:prstGeom prst="rect">
            <a:avLst/>
          </a:prstGeom>
          <a:noFill/>
        </p:spPr>
        <p:txBody>
          <a:bodyPr wrap="square">
            <a:spAutoFit/>
          </a:bodyPr>
          <a:lstStyle/>
          <a:p>
            <a:r>
              <a:rPr lang="ru-RU" sz="2800" dirty="0">
                <a:effectLst/>
                <a:latin typeface="Times New Roman" panose="02020603050405020304" pitchFamily="18" charset="0"/>
                <a:ea typeface="Calibri" panose="020F0502020204030204" pitchFamily="34" charset="0"/>
              </a:rPr>
              <a:t> 2) </a:t>
            </a:r>
            <a:r>
              <a:rPr lang="ru-RU" sz="2800" dirty="0" err="1">
                <a:effectLst/>
                <a:latin typeface="Times New Roman" panose="02020603050405020304" pitchFamily="18" charset="0"/>
                <a:ea typeface="Calibri" panose="020F0502020204030204" pitchFamily="34" charset="0"/>
              </a:rPr>
              <a:t>Задля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знаходження</a:t>
            </a:r>
            <a:r>
              <a:rPr lang="ru-RU" sz="2800" dirty="0">
                <a:effectLst/>
                <a:latin typeface="Times New Roman" panose="02020603050405020304" pitchFamily="18" charset="0"/>
                <a:ea typeface="Calibri" panose="020F0502020204030204" pitchFamily="34" charset="0"/>
              </a:rPr>
              <a:t> кута </a:t>
            </a:r>
            <a:r>
              <a:rPr lang="ru-RU" sz="2800" dirty="0" err="1">
                <a:effectLst/>
                <a:latin typeface="Times New Roman" panose="02020603050405020304" pitchFamily="18" charset="0"/>
                <a:ea typeface="Calibri" panose="020F0502020204030204" pitchFamily="34" charset="0"/>
              </a:rPr>
              <a:t>між</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діагоналлю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призми</a:t>
            </a:r>
            <a:r>
              <a:rPr lang="ru-RU" sz="2800" dirty="0">
                <a:effectLst/>
                <a:latin typeface="Times New Roman" panose="02020603050405020304" pitchFamily="18" charset="0"/>
                <a:ea typeface="Calibri" panose="020F0502020204030204" pitchFamily="34" charset="0"/>
              </a:rPr>
              <a:t> та </a:t>
            </a:r>
            <a:r>
              <a:rPr lang="ru-RU" sz="2800" dirty="0" err="1">
                <a:effectLst/>
                <a:latin typeface="Times New Roman" panose="02020603050405020304" pitchFamily="18" charset="0"/>
                <a:ea typeface="Calibri" panose="020F0502020204030204" pitchFamily="34" charset="0"/>
              </a:rPr>
              <a:t>площиною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основи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використовуємо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інтерактивну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технологію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Незакінчені</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речення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включаючи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студентів</a:t>
            </a:r>
            <a:r>
              <a:rPr lang="ru-RU" sz="2800" dirty="0">
                <a:effectLst/>
                <a:latin typeface="Times New Roman" panose="02020603050405020304" pitchFamily="18" charset="0"/>
                <a:ea typeface="Calibri" panose="020F0502020204030204" pitchFamily="34" charset="0"/>
              </a:rPr>
              <a:t> до </a:t>
            </a:r>
            <a:r>
              <a:rPr lang="ru-RU" sz="2800" dirty="0" err="1">
                <a:effectLst/>
                <a:latin typeface="Times New Roman" panose="02020603050405020304" pitchFamily="18" charset="0"/>
                <a:ea typeface="Calibri" panose="020F0502020204030204" pitchFamily="34" charset="0"/>
              </a:rPr>
              <a:t>повторення</a:t>
            </a:r>
            <a:r>
              <a:rPr lang="ru-RU" sz="2800" dirty="0">
                <a:effectLst/>
                <a:latin typeface="Times New Roman" panose="02020603050405020304" pitchFamily="18" charset="0"/>
                <a:ea typeface="Calibri" panose="020F0502020204030204" pitchFamily="34" charset="0"/>
              </a:rPr>
              <a:t> та </a:t>
            </a:r>
            <a:r>
              <a:rPr lang="ru-RU" sz="2800" dirty="0" err="1">
                <a:effectLst/>
                <a:latin typeface="Times New Roman" panose="02020603050405020304" pitchFamily="18" charset="0"/>
                <a:ea typeface="Calibri" panose="020F0502020204030204" pitchFamily="34" charset="0"/>
              </a:rPr>
              <a:t>актуалізації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вивчених</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знань</a:t>
            </a:r>
            <a:r>
              <a:rPr lang="ru-RU" sz="2800" dirty="0">
                <a:effectLst/>
                <a:latin typeface="Times New Roman" panose="02020603050405020304" pitchFamily="18" charset="0"/>
                <a:ea typeface="Calibri" panose="020F0502020204030204" pitchFamily="34" charset="0"/>
              </a:rPr>
              <a:t>. Вона </a:t>
            </a:r>
            <a:r>
              <a:rPr lang="ru-RU" sz="2800" dirty="0" err="1">
                <a:effectLst/>
                <a:latin typeface="Times New Roman" panose="02020603050405020304" pitchFamily="18" charset="0"/>
                <a:ea typeface="Calibri" panose="020F0502020204030204" pitchFamily="34" charset="0"/>
              </a:rPr>
              <a:t>полягає</a:t>
            </a:r>
            <a:r>
              <a:rPr lang="ru-RU" sz="2800" dirty="0">
                <a:effectLst/>
                <a:latin typeface="Times New Roman" panose="02020603050405020304" pitchFamily="18" charset="0"/>
                <a:ea typeface="Calibri" panose="020F0502020204030204" pitchFamily="34" charset="0"/>
              </a:rPr>
              <a:t> в тому, </a:t>
            </a:r>
            <a:r>
              <a:rPr lang="ru-RU" sz="2800" dirty="0" err="1">
                <a:effectLst/>
                <a:latin typeface="Times New Roman" panose="02020603050405020304" pitchFamily="18" charset="0"/>
                <a:ea typeface="Calibri" panose="020F0502020204030204" pitchFamily="34" charset="0"/>
              </a:rPr>
              <a:t>що</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вчитель</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формулює</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речення</a:t>
            </a:r>
            <a:r>
              <a:rPr lang="ru-RU" sz="2800" dirty="0">
                <a:effectLst/>
                <a:latin typeface="Times New Roman" panose="02020603050405020304" pitchFamily="18" charset="0"/>
                <a:ea typeface="Calibri" panose="020F0502020204030204" pitchFamily="34" charset="0"/>
              </a:rPr>
              <a:t>, яке </a:t>
            </a:r>
            <a:r>
              <a:rPr lang="ru-RU" sz="2800" dirty="0" err="1">
                <a:effectLst/>
                <a:latin typeface="Times New Roman" panose="02020603050405020304" pitchFamily="18" charset="0"/>
                <a:ea typeface="Calibri" panose="020F0502020204030204" pitchFamily="34" charset="0"/>
              </a:rPr>
              <a:t>учасники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завершують</a:t>
            </a:r>
            <a:r>
              <a:rPr lang="ru-RU" sz="2800" dirty="0">
                <a:effectLst/>
                <a:latin typeface="Times New Roman" panose="02020603050405020304" pitchFamily="18" charset="0"/>
                <a:ea typeface="Calibri" panose="020F0502020204030204" pitchFamily="34" charset="0"/>
              </a:rPr>
              <a:t> (у </a:t>
            </a:r>
            <a:r>
              <a:rPr lang="ru-RU" sz="2800" dirty="0" err="1">
                <a:effectLst/>
                <a:latin typeface="Times New Roman" panose="02020603050405020304" pitchFamily="18" charset="0"/>
                <a:ea typeface="Calibri" panose="020F0502020204030204" pitchFamily="34" charset="0"/>
              </a:rPr>
              <a:t>нашому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випадку</a:t>
            </a:r>
            <a:r>
              <a:rPr lang="ru-RU" sz="2800" dirty="0">
                <a:effectLst/>
                <a:latin typeface="Times New Roman" panose="02020603050405020304" pitchFamily="18" charset="0"/>
                <a:ea typeface="Calibri" panose="020F0502020204030204" pitchFamily="34" charset="0"/>
              </a:rPr>
              <a:t> </a:t>
            </a:r>
          </a:p>
          <a:p>
            <a:r>
              <a:rPr lang="ru-RU" sz="2800" dirty="0">
                <a:effectLst/>
                <a:latin typeface="Times New Roman" panose="02020603050405020304" pitchFamily="18" charset="0"/>
                <a:ea typeface="Calibri" panose="020F0502020204030204" pitchFamily="34" charset="0"/>
              </a:rPr>
              <a:t>«</a:t>
            </a:r>
            <a:r>
              <a:rPr lang="ru-RU" sz="2800" dirty="0" err="1">
                <a:effectLst/>
                <a:latin typeface="Times New Roman" panose="02020603050405020304" pitchFamily="18" charset="0"/>
                <a:ea typeface="Calibri" panose="020F0502020204030204" pitchFamily="34" charset="0"/>
              </a:rPr>
              <a:t>Щоб</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знайти</a:t>
            </a:r>
            <a:r>
              <a:rPr lang="ru-RU" sz="2800" dirty="0">
                <a:effectLst/>
                <a:latin typeface="Times New Roman" panose="02020603050405020304" pitchFamily="18" charset="0"/>
                <a:ea typeface="Calibri" panose="020F0502020204030204" pitchFamily="34" charset="0"/>
              </a:rPr>
              <a:t> кут </a:t>
            </a:r>
            <a:r>
              <a:rPr lang="ru-RU" sz="2800" dirty="0" err="1">
                <a:effectLst/>
                <a:latin typeface="Times New Roman" panose="02020603050405020304" pitchFamily="18" charset="0"/>
                <a:ea typeface="Calibri" panose="020F0502020204030204" pitchFamily="34" charset="0"/>
              </a:rPr>
              <a:t>між</a:t>
            </a:r>
            <a:r>
              <a:rPr lang="ru-RU" sz="2800" dirty="0">
                <a:effectLst/>
                <a:latin typeface="Times New Roman" panose="02020603050405020304" pitchFamily="18" charset="0"/>
                <a:ea typeface="Calibri" panose="020F0502020204030204" pitchFamily="34" charset="0"/>
              </a:rPr>
              <a:t> прямою та </a:t>
            </a:r>
            <a:r>
              <a:rPr lang="ru-RU" sz="2800" dirty="0" err="1">
                <a:effectLst/>
                <a:latin typeface="Times New Roman" panose="02020603050405020304" pitchFamily="18" charset="0"/>
                <a:ea typeface="Calibri" panose="020F0502020204030204" pitchFamily="34" charset="0"/>
              </a:rPr>
              <a:t>площиною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потрібно</a:t>
            </a:r>
            <a:r>
              <a:rPr lang="ru-RU" sz="2800" dirty="0">
                <a:effectLst/>
                <a:latin typeface="Times New Roman" panose="02020603050405020304" pitchFamily="18" charset="0"/>
                <a:ea typeface="Calibri" panose="020F0502020204030204" pitchFamily="34" charset="0"/>
              </a:rPr>
              <a:t>…»). Правильна </a:t>
            </a:r>
            <a:r>
              <a:rPr lang="ru-RU" sz="2800" dirty="0" err="1">
                <a:effectLst/>
                <a:latin typeface="Times New Roman" panose="02020603050405020304" pitchFamily="18" charset="0"/>
                <a:ea typeface="Calibri" panose="020F0502020204030204" pitchFamily="34" charset="0"/>
              </a:rPr>
              <a:t>відповідь</a:t>
            </a:r>
            <a:r>
              <a:rPr lang="ru-RU" sz="2800" dirty="0">
                <a:effectLst/>
                <a:latin typeface="Times New Roman" panose="02020603050405020304" pitchFamily="18" charset="0"/>
                <a:ea typeface="Calibri" panose="020F0502020204030204" pitchFamily="34" charset="0"/>
              </a:rPr>
              <a:t>: … </a:t>
            </a:r>
            <a:r>
              <a:rPr lang="ru-RU" sz="2800" dirty="0" err="1">
                <a:effectLst/>
                <a:latin typeface="Times New Roman" panose="02020603050405020304" pitchFamily="18" charset="0"/>
                <a:ea typeface="Calibri" panose="020F0502020204030204" pitchFamily="34" charset="0"/>
              </a:rPr>
              <a:t>знайти</a:t>
            </a:r>
            <a:r>
              <a:rPr lang="ru-RU" sz="2800" dirty="0">
                <a:effectLst/>
                <a:latin typeface="Times New Roman" panose="02020603050405020304" pitchFamily="18" charset="0"/>
                <a:ea typeface="Calibri" panose="020F0502020204030204" pitchFamily="34" charset="0"/>
              </a:rPr>
              <a:t> кут </a:t>
            </a:r>
            <a:r>
              <a:rPr lang="ru-RU" sz="2800" dirty="0" err="1">
                <a:effectLst/>
                <a:latin typeface="Times New Roman" panose="02020603050405020304" pitchFamily="18" charset="0"/>
                <a:ea typeface="Calibri" panose="020F0502020204030204" pitchFamily="34" charset="0"/>
              </a:rPr>
              <a:t>між</a:t>
            </a:r>
            <a:r>
              <a:rPr lang="ru-RU" sz="2800" dirty="0">
                <a:effectLst/>
                <a:latin typeface="Times New Roman" panose="02020603050405020304" pitchFamily="18" charset="0"/>
                <a:ea typeface="Calibri" panose="020F0502020204030204" pitchFamily="34" charset="0"/>
              </a:rPr>
              <a:t> прямою та </a:t>
            </a:r>
            <a:r>
              <a:rPr lang="ru-RU" sz="2800" dirty="0" err="1">
                <a:effectLst/>
                <a:latin typeface="Times New Roman" panose="02020603050405020304" pitchFamily="18" charset="0"/>
                <a:ea typeface="Calibri" panose="020F0502020204030204" pitchFamily="34" charset="0"/>
              </a:rPr>
              <a:t>її</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проєкцією</a:t>
            </a:r>
            <a:r>
              <a:rPr lang="ru-RU" sz="2800" dirty="0">
                <a:effectLst/>
                <a:latin typeface="Times New Roman" panose="02020603050405020304" pitchFamily="18" charset="0"/>
                <a:ea typeface="Calibri" panose="020F0502020204030204" pitchFamily="34" charset="0"/>
              </a:rPr>
              <a:t> на </a:t>
            </a:r>
            <a:r>
              <a:rPr lang="ru-RU" sz="2800" dirty="0" err="1">
                <a:effectLst/>
                <a:latin typeface="Times New Roman" panose="02020603050405020304" pitchFamily="18" charset="0"/>
                <a:ea typeface="Calibri" panose="020F0502020204030204" pitchFamily="34" charset="0"/>
              </a:rPr>
              <a:t>дану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площину</a:t>
            </a:r>
            <a:r>
              <a:rPr lang="ru-RU" sz="2800" dirty="0">
                <a:effectLst/>
                <a:latin typeface="Times New Roman" panose="02020603050405020304" pitchFamily="18" charset="0"/>
                <a:ea typeface="Calibri" panose="020F0502020204030204" pitchFamily="34" charset="0"/>
              </a:rPr>
              <a:t>. </a:t>
            </a:r>
          </a:p>
          <a:p>
            <a:r>
              <a:rPr lang="ru-RU" sz="2800" dirty="0" err="1">
                <a:effectLst/>
                <a:latin typeface="Times New Roman" panose="02020603050405020304" pitchFamily="18" charset="0"/>
                <a:ea typeface="Calibri" panose="020F0502020204030204" pitchFamily="34" charset="0"/>
              </a:rPr>
              <a:t>Звідси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витікає</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вже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наступне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питання</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Що</a:t>
            </a:r>
            <a:r>
              <a:rPr lang="ru-RU" sz="2800" dirty="0">
                <a:effectLst/>
                <a:latin typeface="Times New Roman" panose="02020603050405020304" pitchFamily="18" charset="0"/>
                <a:ea typeface="Calibri" panose="020F0502020204030204" pitchFamily="34" charset="0"/>
              </a:rPr>
              <a:t> є </a:t>
            </a:r>
            <a:r>
              <a:rPr lang="ru-RU" sz="2800" dirty="0" err="1">
                <a:effectLst/>
                <a:latin typeface="Times New Roman" panose="02020603050405020304" pitchFamily="18" charset="0"/>
                <a:ea typeface="Calibri" panose="020F0502020204030204" pitchFamily="34" charset="0"/>
              </a:rPr>
              <a:t>проекцією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прямої</a:t>
            </a:r>
            <a:r>
              <a:rPr lang="ru-RU" sz="2800" dirty="0">
                <a:effectLst/>
                <a:latin typeface="Times New Roman" panose="02020603050405020304" pitchFamily="18" charset="0"/>
                <a:ea typeface="Calibri" panose="020F0502020204030204" pitchFamily="34" charset="0"/>
              </a:rPr>
              <a:t> на </a:t>
            </a:r>
            <a:r>
              <a:rPr lang="ru-RU" sz="2800" dirty="0" err="1">
                <a:effectLst/>
                <a:latin typeface="Times New Roman" panose="02020603050405020304" pitchFamily="18" charset="0"/>
                <a:ea typeface="Calibri" panose="020F0502020204030204" pitchFamily="34" charset="0"/>
              </a:rPr>
              <a:t>площину</a:t>
            </a:r>
            <a:r>
              <a:rPr lang="ru-RU" sz="2800" dirty="0">
                <a:effectLst/>
                <a:latin typeface="Times New Roman" panose="02020603050405020304" pitchFamily="18" charset="0"/>
                <a:ea typeface="Calibri" panose="020F0502020204030204" pitchFamily="34" charset="0"/>
              </a:rPr>
              <a:t>?», на яке </a:t>
            </a:r>
            <a:r>
              <a:rPr lang="ru-RU" sz="2800" dirty="0" err="1">
                <a:effectLst/>
                <a:latin typeface="Times New Roman" panose="02020603050405020304" pitchFamily="18" charset="0"/>
                <a:ea typeface="Calibri" panose="020F0502020204030204" pitchFamily="34" charset="0"/>
              </a:rPr>
              <a:t>можна</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дати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відповідь</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знову</a:t>
            </a:r>
            <a:r>
              <a:rPr lang="ru-RU" sz="2800" dirty="0">
                <a:effectLst/>
                <a:latin typeface="Times New Roman" panose="02020603050405020304" pitchFamily="18" charset="0"/>
                <a:ea typeface="Calibri" panose="020F0502020204030204" pitchFamily="34" charset="0"/>
              </a:rPr>
              <a:t> ж таки </a:t>
            </a:r>
            <a:r>
              <a:rPr lang="ru-RU" sz="2800" dirty="0" err="1">
                <a:effectLst/>
                <a:latin typeface="Times New Roman" panose="02020603050405020304" pitchFamily="18" charset="0"/>
                <a:ea typeface="Calibri" panose="020F0502020204030204" pitchFamily="34" charset="0"/>
              </a:rPr>
              <a:t>використавши</a:t>
            </a:r>
            <a:r>
              <a:rPr lang="ru-RU" sz="2800" dirty="0">
                <a:effectLst/>
                <a:latin typeface="Times New Roman" panose="02020603050405020304" pitchFamily="18" charset="0"/>
                <a:ea typeface="Calibri" panose="020F0502020204030204" pitchFamily="34" charset="0"/>
              </a:rPr>
              <a:t> метод «</a:t>
            </a:r>
            <a:r>
              <a:rPr lang="ru-RU" sz="2800" dirty="0" err="1">
                <a:effectLst/>
                <a:latin typeface="Times New Roman" panose="02020603050405020304" pitchFamily="18" charset="0"/>
                <a:ea typeface="Calibri" panose="020F0502020204030204" pitchFamily="34" charset="0"/>
              </a:rPr>
              <a:t>Мікрофон</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або</a:t>
            </a:r>
            <a:r>
              <a:rPr lang="ru-RU" sz="2800" dirty="0">
                <a:effectLst/>
                <a:latin typeface="Times New Roman" panose="02020603050405020304" pitchFamily="18" charset="0"/>
                <a:ea typeface="Calibri" panose="020F0502020204030204" pitchFamily="34" charset="0"/>
              </a:rPr>
              <a:t> ж </a:t>
            </a:r>
            <a:r>
              <a:rPr lang="ru-RU" sz="2800" dirty="0" err="1">
                <a:effectLst/>
                <a:latin typeface="Times New Roman" panose="02020603050405020304" pitchFamily="18" charset="0"/>
                <a:ea typeface="Calibri" panose="020F0502020204030204" pitchFamily="34" charset="0"/>
              </a:rPr>
              <a:t>сформулювати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це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питання</a:t>
            </a:r>
            <a:r>
              <a:rPr lang="ru-RU" sz="2800" dirty="0">
                <a:effectLst/>
                <a:latin typeface="Times New Roman" panose="02020603050405020304" pitchFamily="18" charset="0"/>
                <a:ea typeface="Calibri" panose="020F0502020204030204" pitchFamily="34" charset="0"/>
              </a:rPr>
              <a:t> як </a:t>
            </a:r>
            <a:r>
              <a:rPr lang="ru-RU" sz="2800" dirty="0" err="1">
                <a:effectLst/>
                <a:latin typeface="Times New Roman" panose="02020603050405020304" pitchFamily="18" charset="0"/>
                <a:ea typeface="Calibri" panose="020F0502020204030204" pitchFamily="34" charset="0"/>
              </a:rPr>
              <a:t>незакінчене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речення</a:t>
            </a:r>
            <a:r>
              <a:rPr lang="ru-RU" sz="2800" dirty="0">
                <a:effectLst/>
                <a:latin typeface="Times New Roman" panose="02020603050405020304" pitchFamily="18" charset="0"/>
                <a:ea typeface="Calibri" panose="020F0502020204030204" pitchFamily="34" charset="0"/>
              </a:rPr>
              <a:t> і </a:t>
            </a:r>
            <a:r>
              <a:rPr lang="ru-RU" sz="2800" dirty="0" err="1">
                <a:effectLst/>
                <a:latin typeface="Times New Roman" panose="02020603050405020304" pitchFamily="18" charset="0"/>
                <a:ea typeface="Calibri" panose="020F0502020204030204" pitchFamily="34" charset="0"/>
              </a:rPr>
              <a:t>використати</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вже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вище</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розглянуту</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технологію</a:t>
            </a:r>
            <a:r>
              <a:rPr lang="ru-RU" sz="2800" dirty="0">
                <a:effectLst/>
                <a:latin typeface="Times New Roman" panose="02020603050405020304" pitchFamily="18" charset="0"/>
                <a:ea typeface="Calibri" panose="020F0502020204030204" pitchFamily="34" charset="0"/>
              </a:rPr>
              <a:t> </a:t>
            </a:r>
            <a:r>
              <a:rPr lang="ru-RU" sz="2800" dirty="0" err="1">
                <a:effectLst/>
                <a:latin typeface="Times New Roman" panose="02020603050405020304" pitchFamily="18" charset="0"/>
                <a:ea typeface="Calibri" panose="020F0502020204030204" pitchFamily="34" charset="0"/>
              </a:rPr>
              <a:t>ще</a:t>
            </a:r>
            <a:r>
              <a:rPr lang="ru-RU" sz="2800" dirty="0">
                <a:effectLst/>
                <a:latin typeface="Times New Roman" panose="02020603050405020304" pitchFamily="18" charset="0"/>
                <a:ea typeface="Calibri" panose="020F0502020204030204" pitchFamily="34" charset="0"/>
              </a:rPr>
              <a:t> раз.</a:t>
            </a:r>
          </a:p>
          <a:p>
            <a:endParaRPr lang="ru-RU" sz="2800" dirty="0">
              <a:latin typeface="Times New Roman" panose="02020603050405020304" pitchFamily="18" charset="0"/>
            </a:endParaRPr>
          </a:p>
          <a:p>
            <a:endParaRPr lang="ru-RU" dirty="0">
              <a:latin typeface="Times New Roman" panose="02020603050405020304" pitchFamily="18" charset="0"/>
            </a:endParaRPr>
          </a:p>
          <a:p>
            <a:endParaRPr lang="ru-RU" dirty="0">
              <a:latin typeface="Times New Roman" panose="02020603050405020304" pitchFamily="18" charset="0"/>
            </a:endParaRPr>
          </a:p>
          <a:p>
            <a:endParaRPr lang="ru-RU" dirty="0">
              <a:latin typeface="Times New Roman" panose="02020603050405020304" pitchFamily="18" charset="0"/>
            </a:endParaRPr>
          </a:p>
          <a:p>
            <a:endParaRPr lang="uk-UA" dirty="0"/>
          </a:p>
        </p:txBody>
      </p:sp>
    </p:spTree>
    <p:extLst>
      <p:ext uri="{BB962C8B-B14F-4D97-AF65-F5344CB8AC3E}">
        <p14:creationId xmlns="" xmlns:p14="http://schemas.microsoft.com/office/powerpoint/2010/main" val="207331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CAA26F-096D-7AE9-06A2-7D1D50D7650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502B83A1-C10D-A110-CABD-86C522C648C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B29E7AC-D581-7959-3D03-24DAA18339D6}"/>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5" name="TextBox 4">
                <a:extLst>
                  <a:ext uri="{FF2B5EF4-FFF2-40B4-BE49-F238E27FC236}">
                    <a16:creationId xmlns:a16="http://schemas.microsoft.com/office/drawing/2014/main" id="{CEA93923-D1AB-096D-3D3C-8976D72A2358}"/>
                  </a:ext>
                </a:extLst>
              </p:cNvPr>
              <p:cNvSpPr txBox="1"/>
              <p:nvPr/>
            </p:nvSpPr>
            <p:spPr>
              <a:xfrm>
                <a:off x="494675" y="1379502"/>
                <a:ext cx="10478125" cy="6379247"/>
              </a:xfrm>
              <a:prstGeom prst="rect">
                <a:avLst/>
              </a:prstGeom>
              <a:noFill/>
            </p:spPr>
            <p:txBody>
              <a:bodyPr wrap="square">
                <a:spAutoFit/>
              </a:bodyPr>
              <a:lstStyle/>
              <a:p>
                <a:pPr algn="just">
                  <a:lnSpc>
                    <a:spcPct val="150000"/>
                  </a:lnSpc>
                  <a:spcAft>
                    <a:spcPts val="6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Отже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прямої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на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площину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𝐴𝐵𝐶</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нижньої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прямої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призми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є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її</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проекція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пряма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лінійний</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кут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ними є </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a:t>
                </a:r>
                <a:r>
                  <a:rPr lang="ru-RU" sz="2800" kern="100" dirty="0">
                    <a:solidFill>
                      <a:srgbClr val="000000"/>
                    </a:solidFill>
                  </a:rPr>
                  <a:t> </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r>
                      <a:rPr lang="en-US" sz="2800" i="1" kern="100">
                        <a:solidFill>
                          <a:srgbClr val="000000"/>
                        </a:solidFill>
                        <a:latin typeface="Cambria Math" panose="02040503050406030204" pitchFamily="18" charset="0"/>
                      </a:rPr>
                      <m:t> </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𝐴𝐵𝐶</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ru-RU" sz="2800" kern="100" dirty="0">
                    <a:solidFill>
                      <a:srgbClr val="000000"/>
                    </a:solidFill>
                  </a:rPr>
                  <a:t> </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oMath>
                </a14:m>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Аби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відшукати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його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градусну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міру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знайдемо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довжину</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відрізка</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використаємо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відношення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тангенса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цього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кута: З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𝛥𝐷𝐴𝐵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𝐴</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90</a:t>
                </a:r>
                <a14:m>
                  <m:oMath xmlns:m="http://schemas.openxmlformats.org/officeDocument/2006/math">
                    <m:r>
                      <a:rPr lang="ru-RU" sz="280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рівнобедрений</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маємо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що</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 </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𝛥𝐷𝐵</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r>
                      <a:rPr lang="en-US" sz="2800" i="1" kern="100">
                        <a:solidFill>
                          <a:srgbClr val="000000"/>
                        </a:solidFill>
                        <a:latin typeface="Cambria Math" panose="02040503050406030204" pitchFamily="18" charset="0"/>
                      </a:rPr>
                      <m:t> </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90</a:t>
                </a:r>
                <a14:m>
                  <m:oMath xmlns:m="http://schemas.openxmlformats.org/officeDocument/2006/math">
                    <m:r>
                      <a:rPr lang="ru-RU" sz="280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14:m>
                  <m:oMath xmlns:m="http://schemas.openxmlformats.org/officeDocument/2006/math">
                    <m:sSub>
                      <m:sSubPr>
                        <m:ctrlPr>
                          <a:rPr lang="ru-RU" sz="2800" i="1" kern="100" smtClean="0">
                            <a:solidFill>
                              <a:srgbClr val="000000"/>
                            </a:solidFill>
                            <a:effectLst/>
                            <a:latin typeface="Cambria Math" panose="02040503050406030204" pitchFamily="18" charset="0"/>
                          </a:rPr>
                        </m:ctrlPr>
                      </m:sSubPr>
                      <m:e>
                        <m:r>
                          <a:rPr lang="en-US" sz="2800" b="0" i="1" kern="100" smtClean="0">
                            <a:solidFill>
                              <a:srgbClr val="000000"/>
                            </a:solidFill>
                            <a:effectLst/>
                            <a:latin typeface="Cambria Math" panose="02040503050406030204" pitchFamily="18" charset="0"/>
                          </a:rPr>
                          <m:t>𝐵</m:t>
                        </m:r>
                      </m:e>
                      <m:sub>
                        <m:r>
                          <a:rPr lang="en-US" sz="2800" b="0" i="1" kern="100" smtClean="0">
                            <a:solidFill>
                              <a:srgbClr val="000000"/>
                            </a:solidFill>
                            <a:effectLst/>
                            <a:latin typeface="Cambria Math" panose="02040503050406030204" pitchFamily="18" charset="0"/>
                          </a:rPr>
                          <m:t>1</m:t>
                        </m:r>
                      </m:sub>
                    </m:sSub>
                  </m:oMath>
                </a14:m>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a:solidFill>
                      <a:srgbClr val="000000"/>
                    </a:solidFill>
                  </a:rPr>
                  <a:t> </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oMath>
                </a14:m>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𝐵/𝐷𝐵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 тому </a:t>
                </a:r>
                <a:r>
                  <a:rPr lang="ru-RU"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ru-RU" sz="2800" kern="100" dirty="0">
                    <a:solidFill>
                      <a:srgbClr val="000000"/>
                    </a:solidFill>
                  </a:rPr>
                  <a:t> </a:t>
                </a:r>
                <a14:m>
                  <m:oMath xmlns:m="http://schemas.openxmlformats.org/officeDocument/2006/math">
                    <m:sSub>
                      <m:sSubPr>
                        <m:ctrlPr>
                          <a:rPr lang="ru-RU" sz="2800" i="1" kern="100">
                            <a:solidFill>
                              <a:srgbClr val="000000"/>
                            </a:solidFill>
                            <a:latin typeface="Cambria Math" panose="02040503050406030204" pitchFamily="18" charset="0"/>
                          </a:rPr>
                        </m:ctrlPr>
                      </m:sSubPr>
                      <m:e>
                        <m:r>
                          <a:rPr lang="en-US" sz="2800" i="1" kern="100">
                            <a:solidFill>
                              <a:srgbClr val="000000"/>
                            </a:solidFill>
                            <a:latin typeface="Cambria Math" panose="02040503050406030204" pitchFamily="18" charset="0"/>
                          </a:rPr>
                          <m:t>𝐵</m:t>
                        </m:r>
                      </m:e>
                      <m:sub>
                        <m:r>
                          <a:rPr lang="en-US" sz="2800" i="1" kern="100">
                            <a:solidFill>
                              <a:srgbClr val="000000"/>
                            </a:solidFill>
                            <a:latin typeface="Cambria Math" panose="02040503050406030204" pitchFamily="18" charset="0"/>
                          </a:rPr>
                          <m:t>1</m:t>
                        </m:r>
                      </m:sub>
                    </m:sSub>
                  </m:oMath>
                </a14:m>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𝐷𝐵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45</a:t>
                </a:r>
                <a14:m>
                  <m:oMath xmlns:m="http://schemas.openxmlformats.org/officeDocument/2006/math">
                    <m:r>
                      <a:rPr lang="ru-RU" sz="280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Відповідь</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√2</a:t>
                </a:r>
                <a:r>
                  <a:rPr lang="uk-UA" sz="2800"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𝑎</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45</a:t>
                </a:r>
                <a14:m>
                  <m:oMath xmlns:m="http://schemas.openxmlformats.org/officeDocument/2006/math">
                    <m:r>
                      <a:rPr lang="ru-RU" sz="280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p>
              <a:p>
                <a:pPr algn="just">
                  <a:lnSpc>
                    <a:spcPts val="1650"/>
                  </a:lnSpc>
                  <a:spcAft>
                    <a:spcPts val="600"/>
                  </a:spcAft>
                </a:pPr>
                <a:endParaRPr lang="ru-RU"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endParaRPr lang="ru-RU"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endParaRPr lang="ru-RU" sz="1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endParaRPr lang="ru-RU"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endParaRPr lang="ru-RU" sz="1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 xmlns:a16="http://schemas.microsoft.com/office/drawing/2014/main" id="{CEA93923-D1AB-096D-3D3C-8976D72A2358}"/>
                  </a:ext>
                </a:extLst>
              </p:cNvPr>
              <p:cNvSpPr txBox="1">
                <a:spLocks noRot="1" noChangeAspect="1" noMove="1" noResize="1" noEditPoints="1" noAdjustHandles="1" noChangeArrowheads="1" noChangeShapeType="1" noTextEdit="1"/>
              </p:cNvSpPr>
              <p:nvPr/>
            </p:nvSpPr>
            <p:spPr>
              <a:xfrm>
                <a:off x="494675" y="1379502"/>
                <a:ext cx="10478125" cy="6379247"/>
              </a:xfrm>
              <a:prstGeom prst="rect">
                <a:avLst/>
              </a:prstGeom>
              <a:blipFill>
                <a:blip r:embed="rId3"/>
                <a:stretch>
                  <a:fillRect l="-1163" r="-1222"/>
                </a:stretch>
              </a:blipFill>
            </p:spPr>
            <p:txBody>
              <a:bodyPr/>
              <a:lstStyle/>
              <a:p>
                <a:r>
                  <a:rPr lang="uk-UA">
                    <a:noFill/>
                  </a:rPr>
                  <a:t> </a:t>
                </a:r>
              </a:p>
            </p:txBody>
          </p:sp>
        </mc:Fallback>
      </mc:AlternateContent>
    </p:spTree>
    <p:extLst>
      <p:ext uri="{BB962C8B-B14F-4D97-AF65-F5344CB8AC3E}">
        <p14:creationId xmlns="" xmlns:p14="http://schemas.microsoft.com/office/powerpoint/2010/main" val="216009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0E07B22-8A94-7E99-79DB-B9E51DF9CA93}"/>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B39B1D12-CA60-582B-72E8-5FD1FBC9C99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4C02084-A067-F48A-88C8-4A55D0AEB2AF}"/>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D422CFC1-FA38-D62C-76A6-4B62688EA468}"/>
              </a:ext>
            </a:extLst>
          </p:cNvPr>
          <p:cNvSpPr txBox="1"/>
          <p:nvPr/>
        </p:nvSpPr>
        <p:spPr>
          <a:xfrm>
            <a:off x="1633928" y="1979922"/>
            <a:ext cx="8440086" cy="3567451"/>
          </a:xfrm>
          <a:prstGeom prst="rect">
            <a:avLst/>
          </a:prstGeom>
          <a:noFill/>
        </p:spPr>
        <p:txBody>
          <a:bodyPr wrap="square">
            <a:spAutoFit/>
          </a:bodyPr>
          <a:lstStyle/>
          <a:p>
            <a:pPr>
              <a:lnSpc>
                <a:spcPct val="150000"/>
              </a:lnSpc>
              <a:spcAft>
                <a:spcPts val="600"/>
              </a:spcAft>
              <a:buNone/>
            </a:pP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методу «Коло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ідей</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саме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задля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геометричних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задач, для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яких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нема однозначного ходу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ще</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треба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обдумати</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який</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багатьох</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варіантів</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буде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більш</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раціональним</a:t>
            </a:r>
            <a:r>
              <a:rPr lang="ru-RU"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ts val="1650"/>
              </a:lnSpc>
              <a:spcAft>
                <a:spcPts val="600"/>
              </a:spcAft>
              <a:buNone/>
            </a:pPr>
            <a:endParaRPr lang="ru-RU" u="sng"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50"/>
              </a:lnSpc>
              <a:spcAft>
                <a:spcPts val="600"/>
              </a:spcAft>
              <a:buNone/>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600"/>
              </a:spcAft>
            </a:pPr>
            <a:r>
              <a:rPr lang="ru-RU" sz="180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5302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66316F4-7A77-9CC1-48F8-939CE6F8621A}"/>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3192A6C9-6908-0F56-74C2-2D0A47FD5E8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44E08EB-C6D3-7A26-19C8-87333BB7DA3D}"/>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7A510252-6146-3335-070C-EDD7723EC896}"/>
              </a:ext>
            </a:extLst>
          </p:cNvPr>
          <p:cNvSpPr txBox="1"/>
          <p:nvPr/>
        </p:nvSpPr>
        <p:spPr>
          <a:xfrm>
            <a:off x="1439056" y="989074"/>
            <a:ext cx="7746166" cy="3296736"/>
          </a:xfrm>
          <a:prstGeom prst="rect">
            <a:avLst/>
          </a:prstGeom>
          <a:noFill/>
        </p:spPr>
        <p:txBody>
          <a:bodyPr wrap="square">
            <a:spAutoFit/>
          </a:bodyPr>
          <a:lstStyle/>
          <a:p>
            <a:pPr algn="just">
              <a:lnSpc>
                <a:spcPct val="107000"/>
              </a:lnSpc>
              <a:spcAft>
                <a:spcPts val="800"/>
              </a:spcAft>
            </a:pPr>
            <a:r>
              <a:rPr lang="ru-RU" sz="2800" b="1" u="sng" kern="100" dirty="0" err="1">
                <a:effectLst/>
                <a:latin typeface="Times New Roman" panose="02020603050405020304" pitchFamily="18" charset="0"/>
                <a:ea typeface="Calibri" panose="020F0502020204030204" pitchFamily="34" charset="0"/>
                <a:cs typeface="Times New Roman" panose="02020603050405020304" pitchFamily="18" charset="0"/>
              </a:rPr>
              <a:t>Методи</a:t>
            </a:r>
            <a:r>
              <a:rPr lang="ru-RU" sz="28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u="sng" kern="100" dirty="0" err="1">
                <a:effectLst/>
                <a:latin typeface="Times New Roman" panose="02020603050405020304" pitchFamily="18" charset="0"/>
                <a:ea typeface="Calibri" panose="020F0502020204030204" pitchFamily="34" charset="0"/>
                <a:cs typeface="Times New Roman" panose="02020603050405020304" pitchFamily="18" charset="0"/>
              </a:rPr>
              <a:t>Мікрофон</a:t>
            </a:r>
            <a:r>
              <a:rPr lang="ru-RU" sz="2800" b="1" u="sng" kern="1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800" b="1" u="sng" kern="100" dirty="0" err="1">
                <a:effectLst/>
                <a:latin typeface="Times New Roman" panose="02020603050405020304" pitchFamily="18" charset="0"/>
                <a:ea typeface="Calibri" panose="020F0502020204030204" pitchFamily="34" charset="0"/>
                <a:cs typeface="Times New Roman" panose="02020603050405020304" pitchFamily="18" charset="0"/>
              </a:rPr>
              <a:t>Незакінчені</a:t>
            </a:r>
            <a:r>
              <a:rPr lang="ru-RU" sz="28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u="sng" kern="100" dirty="0" err="1">
                <a:effectLst/>
                <a:latin typeface="Times New Roman" panose="02020603050405020304" pitchFamily="18" charset="0"/>
                <a:ea typeface="Calibri" panose="020F0502020204030204" pitchFamily="34" charset="0"/>
                <a:cs typeface="Times New Roman" panose="02020603050405020304" pitchFamily="18" charset="0"/>
              </a:rPr>
              <a:t>речення</a:t>
            </a:r>
            <a:r>
              <a:rPr lang="ru-RU" sz="2800" b="1"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використовую</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як на початку уроку,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щоб</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активізувати</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знання</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повторити</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вивчений</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матеріал</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так і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час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розв’язування</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вправ</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щоб</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звертатися</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вивчених</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раніше</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термінів</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прийомів</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повторювались</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на початку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заняття</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4216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371677C-1EB0-AA4A-2ACC-1E0BDECDC91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CFF3C5F0-6985-297B-EFCE-CF8E25412FA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6274F03-1BCF-EFCB-63E0-090CDA06B39F}"/>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676B5228-4AAD-1AB5-5C21-7C229E33C1B3}"/>
              </a:ext>
            </a:extLst>
          </p:cNvPr>
          <p:cNvSpPr txBox="1"/>
          <p:nvPr/>
        </p:nvSpPr>
        <p:spPr>
          <a:xfrm>
            <a:off x="1424066" y="582373"/>
            <a:ext cx="8855438" cy="6109045"/>
          </a:xfrm>
          <a:prstGeom prst="rect">
            <a:avLst/>
          </a:prstGeom>
          <a:noFill/>
        </p:spPr>
        <p:txBody>
          <a:bodyPr wrap="square">
            <a:spAutoFit/>
          </a:bodyPr>
          <a:lstStyle/>
          <a:p>
            <a:pPr algn="just">
              <a:lnSpc>
                <a:spcPct val="107000"/>
              </a:lnSpc>
              <a:spcAft>
                <a:spcPts val="800"/>
              </a:spcAft>
              <a:buNone/>
            </a:pPr>
            <a:r>
              <a:rPr lang="ru-RU" sz="2400" kern="100" dirty="0" err="1">
                <a:effectLst/>
                <a:latin typeface="Times New Roman" panose="02020603050405020304" pitchFamily="18" charset="0"/>
                <a:ea typeface="Calibri" panose="020F0502020204030204" pitchFamily="34" charset="0"/>
                <a:cs typeface="Times New Roman" panose="02020603050405020304" pitchFamily="18" charset="0"/>
              </a:rPr>
              <a:t>Наприклад</a:t>
            </a:r>
            <a: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400" b="1" u="sng" kern="100" dirty="0">
                <a:effectLst/>
                <a:latin typeface="Times New Roman" panose="02020603050405020304" pitchFamily="18" charset="0"/>
                <a:ea typeface="Calibri" panose="020F0502020204030204" pitchFamily="34" charset="0"/>
                <a:cs typeface="Times New Roman" panose="02020603050405020304" pitchFamily="18" charset="0"/>
              </a:rPr>
              <a:t> Метод «</a:t>
            </a:r>
            <a:r>
              <a:rPr lang="ru-RU" sz="2400" b="1" u="sng" kern="100" dirty="0" err="1">
                <a:effectLst/>
                <a:latin typeface="Times New Roman" panose="02020603050405020304" pitchFamily="18" charset="0"/>
                <a:ea typeface="Calibri" panose="020F0502020204030204" pitchFamily="34" charset="0"/>
                <a:cs typeface="Times New Roman" panose="02020603050405020304" pitchFamily="18" charset="0"/>
              </a:rPr>
              <a:t>Мікрофон</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400" i="1" kern="100" dirty="0">
                <a:effectLst/>
                <a:latin typeface="Times New Roman" panose="02020603050405020304" pitchFamily="18" charset="0"/>
                <a:ea typeface="Calibri" panose="020F0502020204030204" pitchFamily="34" charset="0"/>
                <a:cs typeface="Times New Roman" panose="02020603050405020304" pitchFamily="18" charset="0"/>
              </a:rPr>
              <a:t>Студент, який відповідає на питання  передає право відповіді іншому  студентові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Сформулюйте означення похідної функції в точці.</a:t>
            </a:r>
            <a:r>
              <a:rPr lang="uk-UA"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Яка  функція називається диференційованою в точці? </a:t>
            </a:r>
          </a:p>
          <a:p>
            <a:pPr marL="342900" lvl="0" indent="-342900" algn="just">
              <a:lnSpc>
                <a:spcPct val="115000"/>
              </a:lnSpc>
              <a:spcAft>
                <a:spcPts val="1000"/>
              </a:spcAft>
              <a:buFont typeface="+mj-lt"/>
              <a:buAutoNum type="arabicPeriod"/>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Як називається операція знаходження похідної?  </a:t>
            </a:r>
          </a:p>
          <a:p>
            <a:pPr lvl="0" algn="just">
              <a:lnSpc>
                <a:spcPct val="107000"/>
              </a:lnSpc>
            </a:pPr>
            <a:r>
              <a:rPr lang="uk-UA" sz="2400" kern="100" dirty="0">
                <a:latin typeface="Times New Roman" panose="02020603050405020304" pitchFamily="18" charset="0"/>
                <a:ea typeface="Calibri" panose="020F0502020204030204" pitchFamily="34" charset="0"/>
                <a:cs typeface="Times New Roman" panose="02020603050405020304" pitchFamily="18" charset="0"/>
              </a:rPr>
              <a:t>4</a:t>
            </a:r>
            <a:r>
              <a:rPr lang="uk-UA" sz="2400" i="1" kern="100" dirty="0">
                <a:latin typeface="Times New Roman" panose="02020603050405020304" pitchFamily="18" charset="0"/>
                <a:ea typeface="Calibri" panose="020F0502020204030204" pitchFamily="34" charset="0"/>
                <a:cs typeface="Times New Roman" panose="02020603050405020304" pitchFamily="18" charset="0"/>
              </a:rPr>
              <a:t>.</a:t>
            </a:r>
            <a:r>
              <a:rPr lang="uk-UA"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Чому дорівнює похідна </a:t>
            </a:r>
            <a:r>
              <a:rPr lang="uk-UA" sz="2400" kern="100" dirty="0" err="1">
                <a:effectLst/>
                <a:latin typeface="Times New Roman" panose="02020603050405020304" pitchFamily="18" charset="0"/>
                <a:ea typeface="Calibri" panose="020F0502020204030204" pitchFamily="34" charset="0"/>
                <a:cs typeface="Times New Roman" panose="02020603050405020304" pitchFamily="18" charset="0"/>
              </a:rPr>
              <a:t>степеня</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з натуральним показником?</a:t>
            </a:r>
          </a:p>
          <a:p>
            <a:pPr lvl="0" algn="just">
              <a:lnSpc>
                <a:spcPct val="107000"/>
              </a:lnSpc>
              <a:spcAft>
                <a:spcPts val="800"/>
              </a:spcAf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5 Чому дорівнює похідна лінійної функції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ax</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400" kern="1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6..Який геометричний зміст похідної?  </a:t>
            </a:r>
            <a:endParaRPr lang="uk-UA" sz="24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7</a:t>
            </a:r>
            <a:r>
              <a:rPr lang="uk-UA" sz="24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Який фізичний  зміст похідної? </a:t>
            </a:r>
            <a:endParaRPr lang="uk-UA" sz="2400" kern="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uk-UA" sz="2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8.Який зв’язок існує  між законом руху та швидкістю? </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uk-UA" sz="2400" dirty="0">
                <a:solidFill>
                  <a:srgbClr val="222222"/>
                </a:solidFill>
                <a:effectLst/>
                <a:latin typeface="Times New Roman" panose="02020603050405020304" pitchFamily="18" charset="0"/>
                <a:ea typeface="Calibri" panose="020F0502020204030204" pitchFamily="34" charset="0"/>
              </a:rPr>
              <a:t>9.Який алгоритм (схема)  знаходження найбільшого і найменшого значення для функції у=</a:t>
            </a:r>
            <a:r>
              <a:rPr lang="en-US" sz="2400" dirty="0">
                <a:solidFill>
                  <a:srgbClr val="222222"/>
                </a:solidFill>
                <a:effectLst/>
                <a:latin typeface="Times New Roman" panose="02020603050405020304" pitchFamily="18" charset="0"/>
                <a:ea typeface="Calibri" panose="020F0502020204030204" pitchFamily="34" charset="0"/>
              </a:rPr>
              <a:t>f</a:t>
            </a:r>
            <a:r>
              <a:rPr lang="uk-UA" sz="2400" dirty="0">
                <a:solidFill>
                  <a:srgbClr val="222222"/>
                </a:solidFill>
                <a:effectLst/>
                <a:latin typeface="Times New Roman" panose="02020603050405020304" pitchFamily="18" charset="0"/>
                <a:ea typeface="Calibri" panose="020F0502020204030204" pitchFamily="34" charset="0"/>
              </a:rPr>
              <a:t>(</a:t>
            </a:r>
            <a:r>
              <a:rPr lang="en-US" sz="2400" dirty="0">
                <a:solidFill>
                  <a:srgbClr val="222222"/>
                </a:solidFill>
                <a:effectLst/>
                <a:latin typeface="Times New Roman" panose="02020603050405020304" pitchFamily="18" charset="0"/>
                <a:ea typeface="Calibri" panose="020F0502020204030204" pitchFamily="34" charset="0"/>
              </a:rPr>
              <a:t>x</a:t>
            </a:r>
            <a:r>
              <a:rPr lang="uk-UA" sz="2400" dirty="0">
                <a:solidFill>
                  <a:srgbClr val="222222"/>
                </a:solidFill>
                <a:effectLst/>
                <a:latin typeface="Times New Roman" panose="02020603050405020304" pitchFamily="18" charset="0"/>
                <a:ea typeface="Calibri" panose="020F0502020204030204" pitchFamily="34" charset="0"/>
              </a:rPr>
              <a:t>), диференційованої на проміжку [</a:t>
            </a:r>
            <a:r>
              <a:rPr lang="en-US" sz="2400" dirty="0">
                <a:solidFill>
                  <a:srgbClr val="222222"/>
                </a:solidFill>
                <a:effectLst/>
                <a:latin typeface="Times New Roman" panose="02020603050405020304" pitchFamily="18" charset="0"/>
                <a:ea typeface="Calibri" panose="020F0502020204030204" pitchFamily="34" charset="0"/>
              </a:rPr>
              <a:t>a</a:t>
            </a:r>
            <a:r>
              <a:rPr lang="uk-UA" sz="2400" dirty="0">
                <a:solidFill>
                  <a:srgbClr val="222222"/>
                </a:solidFill>
                <a:effectLst/>
                <a:latin typeface="Times New Roman" panose="02020603050405020304" pitchFamily="18" charset="0"/>
                <a:ea typeface="Calibri" panose="020F0502020204030204" pitchFamily="34" charset="0"/>
              </a:rPr>
              <a:t>;</a:t>
            </a:r>
            <a:r>
              <a:rPr lang="en-US" sz="2400" dirty="0">
                <a:solidFill>
                  <a:srgbClr val="222222"/>
                </a:solidFill>
                <a:effectLst/>
                <a:latin typeface="Times New Roman" panose="02020603050405020304" pitchFamily="18" charset="0"/>
                <a:ea typeface="Calibri" panose="020F0502020204030204" pitchFamily="34" charset="0"/>
              </a:rPr>
              <a:t>b</a:t>
            </a:r>
            <a:r>
              <a:rPr lang="uk-UA" sz="2400" dirty="0">
                <a:solidFill>
                  <a:srgbClr val="222222"/>
                </a:solidFill>
                <a:effectLst/>
                <a:latin typeface="Times New Roman" panose="02020603050405020304" pitchFamily="18" charset="0"/>
                <a:ea typeface="Calibri" panose="020F0502020204030204" pitchFamily="34" charset="0"/>
              </a:rPr>
              <a:t>]</a:t>
            </a:r>
            <a:endParaRPr lang="uk-UA" sz="2400" dirty="0"/>
          </a:p>
        </p:txBody>
      </p:sp>
    </p:spTree>
    <p:extLst>
      <p:ext uri="{BB962C8B-B14F-4D97-AF65-F5344CB8AC3E}">
        <p14:creationId xmlns="" xmlns:p14="http://schemas.microsoft.com/office/powerpoint/2010/main" val="129404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0D2974A-3406-706D-9BB2-BA2C9E8645B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1CC49E2A-2AED-9F19-7F88-215966EC74F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4817D3D-7765-F430-843E-B8BAA9CB3239}"/>
              </a:ext>
            </a:extLst>
          </p:cNvPr>
          <p:cNvSpPr txBox="1"/>
          <p:nvPr/>
        </p:nvSpPr>
        <p:spPr>
          <a:xfrm>
            <a:off x="1079292" y="1573967"/>
            <a:ext cx="10208301" cy="3901196"/>
          </a:xfrm>
          <a:prstGeom prst="rect">
            <a:avLst/>
          </a:prstGeom>
          <a:noFill/>
        </p:spPr>
        <p:txBody>
          <a:bodyPr wrap="square">
            <a:spAutoFit/>
          </a:bodyPr>
          <a:lstStyle/>
          <a:p>
            <a:pPr indent="270510" algn="just">
              <a:lnSpc>
                <a:spcPct val="150000"/>
              </a:lnSpc>
              <a:spcAft>
                <a:spcPts val="1000"/>
              </a:spcAft>
            </a:pPr>
            <a:r>
              <a:rPr lang="uk-UA" sz="2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Найголовнішим завданням є створення умов для розвитку комплексу рис, які забезпечують інформаційно-комунікаційну компетентність та соціальну мобільність студентів, здатного орієнтуватися в інформаційному просторі, отримувати інформацію та оперувати нею відповідно до власних потреб і вимог сучасного високотехнічного суспільства.</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3558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901EB6C-6F53-0B6A-7D12-C48AC7BFD4F9}"/>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22BE92BF-C583-70F7-2B10-B14BE12397F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A2CADB0-E81F-FDF8-65D1-B76B60DDCCE4}"/>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4" name="TextBox 3">
                <a:extLst>
                  <a:ext uri="{FF2B5EF4-FFF2-40B4-BE49-F238E27FC236}">
                    <a16:creationId xmlns:a16="http://schemas.microsoft.com/office/drawing/2014/main" id="{0CA8B8B4-B5EC-4658-23C4-91D6C0A78D07}"/>
                  </a:ext>
                </a:extLst>
              </p:cNvPr>
              <p:cNvSpPr txBox="1"/>
              <p:nvPr/>
            </p:nvSpPr>
            <p:spPr>
              <a:xfrm>
                <a:off x="542144" y="0"/>
                <a:ext cx="11107712" cy="6056915"/>
              </a:xfrm>
              <a:prstGeom prst="rect">
                <a:avLst/>
              </a:prstGeom>
              <a:noFill/>
            </p:spPr>
            <p:txBody>
              <a:bodyPr wrap="square">
                <a:spAutoFit/>
              </a:bodyPr>
              <a:lstStyle/>
              <a:p>
                <a:pPr marL="679450" algn="ctr">
                  <a:lnSpc>
                    <a:spcPct val="107000"/>
                  </a:lnSpc>
                  <a:spcAft>
                    <a:spcPts val="800"/>
                  </a:spcAft>
                  <a:buNone/>
                </a:pPr>
                <a:r>
                  <a:rPr lang="uk-UA" sz="18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Закінчіть речення </a:t>
                </a:r>
                <a:r>
                  <a:rPr lang="uk-UA" sz="1800" b="1" i="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письмово</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1.Критичними точками функції називають внутрішні точки області визначення функції, у яких її</a:t>
                </a: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2. Щоб знайти критичні точки функції потрібно:</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знайти ….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mj-lt"/>
                  <a:buAutoNum type="arabicParenR"/>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отриману похідну…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mj-lt"/>
                  <a:buAutoNum type="arabicParenR"/>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Якщо функція f(х) зростає на деякому проміжку, то її похідна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mj-lt"/>
                  <a:buAutoNum type="arabicParenR"/>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4.Якщо функція f(х) спадає на деякому проміжку, то її похідна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3.Точки екстремуму функції - це точки …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4.Точками екстремуму функції  можуть бути  тільки …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Якщо неперервна функція </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має похідну, яка в точці </a:t>
                </a:r>
                <a14:m>
                  <m:oMath xmlns:m="http://schemas.openxmlformats.org/officeDocument/2006/math">
                    <m:sSub>
                      <m:sSubPr>
                        <m:ctrlPr>
                          <a:rPr lang="uk-UA"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uk-UA"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х</m:t>
                        </m:r>
                      </m:e>
                      <m:sub>
                        <m:r>
                          <a:rPr lang="uk-UA" sz="18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змінює знак з «+» на «– », то точка x</a:t>
                </a:r>
                <a:r>
                  <a:rPr lang="uk-UA" sz="1800" kern="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6.Якщо неперервна функція </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має похідну, яка в точці x</a:t>
                </a:r>
                <a:r>
                  <a:rPr lang="uk-UA" sz="1800" kern="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змінює знак з «– » на «+», то точка x</a:t>
                </a:r>
                <a:r>
                  <a:rPr lang="uk-UA" sz="1800" kern="1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uk-UA"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679450" algn="just">
                  <a:spcAft>
                    <a:spcPts val="800"/>
                  </a:spcAft>
                  <a:buNone/>
                </a:pPr>
                <a:r>
                  <a:rPr lang="uk-UA"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7. Значень максимумів ( мінімумів) на деякому проміжку функція може мати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10 Найбільше ( найменше) значення на деякому проміжку функція може мати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uk-UA" sz="1800" i="1" kern="100" dirty="0">
                    <a:effectLst/>
                    <a:latin typeface="Times New Roman" panose="02020603050405020304" pitchFamily="18" charset="0"/>
                    <a:ea typeface="Calibri" panose="020F0502020204030204" pitchFamily="34" charset="0"/>
                    <a:cs typeface="Times New Roman" panose="02020603050405020304" pitchFamily="18" charset="0"/>
                  </a:rPr>
                  <a:t>  Взаємоперевірка за готовими слайдами.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 xmlns:a16="http://schemas.microsoft.com/office/drawing/2014/main" id="{0CA8B8B4-B5EC-4658-23C4-91D6C0A78D07}"/>
                  </a:ext>
                </a:extLst>
              </p:cNvPr>
              <p:cNvSpPr txBox="1">
                <a:spLocks noRot="1" noChangeAspect="1" noMove="1" noResize="1" noEditPoints="1" noAdjustHandles="1" noChangeArrowheads="1" noChangeShapeType="1" noTextEdit="1"/>
              </p:cNvSpPr>
              <p:nvPr/>
            </p:nvSpPr>
            <p:spPr>
              <a:xfrm>
                <a:off x="542144" y="0"/>
                <a:ext cx="11107712" cy="6056915"/>
              </a:xfrm>
              <a:prstGeom prst="rect">
                <a:avLst/>
              </a:prstGeom>
              <a:blipFill>
                <a:blip r:embed="rId3"/>
                <a:stretch>
                  <a:fillRect l="-494" t="-503" b="-503"/>
                </a:stretch>
              </a:blipFill>
            </p:spPr>
            <p:txBody>
              <a:bodyPr/>
              <a:lstStyle/>
              <a:p>
                <a:r>
                  <a:rPr lang="uk-UA">
                    <a:noFill/>
                  </a:rPr>
                  <a:t> </a:t>
                </a:r>
              </a:p>
            </p:txBody>
          </p:sp>
        </mc:Fallback>
      </mc:AlternateContent>
    </p:spTree>
    <p:extLst>
      <p:ext uri="{BB962C8B-B14F-4D97-AF65-F5344CB8AC3E}">
        <p14:creationId xmlns="" xmlns:p14="http://schemas.microsoft.com/office/powerpoint/2010/main" val="95800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7B1471-6D28-496E-A7B1-DC5F801B39B6}"/>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D2EEE0AF-0610-D061-F502-20D1029722D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1784E3FE-A608-F917-9ACB-192BA55E9FC2}"/>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6CC7907C-F97A-99B0-CC46-25DBECD8F8DC}"/>
              </a:ext>
            </a:extLst>
          </p:cNvPr>
          <p:cNvSpPr txBox="1"/>
          <p:nvPr/>
        </p:nvSpPr>
        <p:spPr>
          <a:xfrm>
            <a:off x="1394086" y="745674"/>
            <a:ext cx="8855438" cy="4519314"/>
          </a:xfrm>
          <a:prstGeom prst="rect">
            <a:avLst/>
          </a:prstGeom>
          <a:noFill/>
        </p:spPr>
        <p:txBody>
          <a:bodyPr wrap="square">
            <a:spAutoFit/>
          </a:bodyPr>
          <a:lstStyle/>
          <a:p>
            <a:pPr marL="742950" lvl="1" indent="-285750">
              <a:lnSpc>
                <a:spcPts val="1650"/>
              </a:lnSpc>
              <a:spcAft>
                <a:spcPts val="600"/>
              </a:spcAft>
              <a:buSzPts val="1000"/>
              <a:buFont typeface="Courier New" panose="02070309020205020404" pitchFamily="49" charset="0"/>
              <a:buChar char="o"/>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Дидактичні ігри та вікторини:</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742950" lvl="1" indent="-285750">
              <a:lnSpc>
                <a:spcPts val="1650"/>
              </a:lnSpc>
              <a:spcAft>
                <a:spcPts val="600"/>
              </a:spcAft>
              <a:buSzPts val="1000"/>
              <a:buFont typeface="Courier New" panose="02070309020205020404" pitchFamily="49" charset="0"/>
              <a:buChar char="o"/>
              <a:tabLst>
                <a:tab pos="914400" algn="l"/>
              </a:tabLst>
            </a:pPr>
            <a:endPar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ts val="1650"/>
              </a:lnSpc>
              <a:spcAft>
                <a:spcPts val="6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Залучення елементів гри для закріплення знань та розвитку логічного мислення.</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10"/>
              </a:lnSpc>
              <a:spcAft>
                <a:spcPts val="800"/>
              </a:spcAft>
              <a:buNone/>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610"/>
              </a:lnSpc>
              <a:spcAft>
                <a:spcPts val="800"/>
              </a:spcAft>
              <a:buNone/>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своїй роботі, використовую </a:t>
            </a: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 пізнавальної гри, </a:t>
            </a:r>
          </a:p>
          <a:p>
            <a:pPr algn="just">
              <a:lnSpc>
                <a:spcPts val="1610"/>
              </a:lnSpc>
              <a:spcAft>
                <a:spcPts val="800"/>
              </a:spcAft>
              <a:buNone/>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ділової гри , </a:t>
            </a: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оскільки вважаю, що елемент </a:t>
            </a:r>
          </a:p>
          <a:p>
            <a:pPr algn="just">
              <a:lnSpc>
                <a:spcPts val="1610"/>
              </a:lnSpc>
              <a:spcAft>
                <a:spcPts val="800"/>
              </a:spcAft>
              <a:buNone/>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зацікавленості полегшує навчання. </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 в навчальному процесі створює мотивацію, близьку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 природної, збуджує інтерес, підвищує рівень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навчальної праці, розвиває комунікативні навички.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Порівнюючи з іншими формами навчання, перевага гри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полягає в тому, що вона дає можливість досягати своєї </a:t>
            </a:r>
          </a:p>
          <a:p>
            <a:pPr algn="just">
              <a:lnSpc>
                <a:spcPts val="1610"/>
              </a:lnSpc>
              <a:spcAft>
                <a:spcPts val="800"/>
              </a:spcAft>
            </a:pP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мети непомітно для учасника.</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55918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B19E3EC-A713-4E92-3760-D87169C5CEA7}"/>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FD5B4279-F717-944F-2C17-349BF35C23D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BFD234E-1DD5-F24F-D45F-01BA2600A750}"/>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00760CAD-03AC-1E8F-A09E-E5BC706D9F90}"/>
              </a:ext>
            </a:extLst>
          </p:cNvPr>
          <p:cNvSpPr txBox="1"/>
          <p:nvPr/>
        </p:nvSpPr>
        <p:spPr>
          <a:xfrm>
            <a:off x="1244184" y="1738587"/>
            <a:ext cx="9518754" cy="4423968"/>
          </a:xfrm>
          <a:prstGeom prst="rect">
            <a:avLst/>
          </a:prstGeom>
          <a:noFill/>
        </p:spPr>
        <p:txBody>
          <a:bodyPr wrap="square">
            <a:spAutoFit/>
          </a:bodyPr>
          <a:lstStyle/>
          <a:p>
            <a:pPr algn="ctr">
              <a:lnSpc>
                <a:spcPct val="107000"/>
              </a:lnSpc>
              <a:spcAft>
                <a:spcPts val="800"/>
              </a:spcAft>
              <a:buNone/>
            </a:pPr>
            <a:r>
              <a:rPr lang="uk-UA" sz="2800" b="1" kern="100" dirty="0">
                <a:effectLst/>
                <a:latin typeface="Century Schoolbook" panose="02040604050505020304" pitchFamily="18" charset="0"/>
                <a:ea typeface="Calibri" panose="020F0502020204030204" pitchFamily="34" charset="0"/>
                <a:cs typeface="Times New Roman" panose="02020603050405020304" pitchFamily="18" charset="0"/>
              </a:rPr>
              <a:t>Заняття – ділова гра «Вимірювання кутів у просторі»</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Група поділена на дві команди та два експерти</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Команди мають капітана, емблему, назву. Кожна команда готує презентацію «Застосування вимірювання кутів у просторі» та цікаву  задачу практичного змісту  для іншої команди. В кінці заняття капітани оцінюють роботу членів своєї команди (участь у </a:t>
            </a:r>
            <a:r>
              <a:rPr lang="uk-UA" sz="2800" kern="100" dirty="0" err="1">
                <a:effectLst/>
                <a:latin typeface="Times New Roman" panose="02020603050405020304" pitchFamily="18" charset="0"/>
                <a:ea typeface="Calibri" panose="020F0502020204030204" pitchFamily="34" charset="0"/>
                <a:cs typeface="Times New Roman" panose="02020603050405020304" pitchFamily="18" charset="0"/>
              </a:rPr>
              <a:t>підготовці:назва</a:t>
            </a: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 емблема, гасло (девіз) презентації, задача; активність, відповіді, підтримка)</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77134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C5845E7-F0C0-8E1B-0AAC-1339A0D7D588}"/>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B2B49E25-3547-67F0-B63D-BDF4079904E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C700C69-B650-0A5B-E20D-E6BF92597252}"/>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E368030E-6C15-BEE4-9A74-6A0A7C1E1CA4}"/>
              </a:ext>
            </a:extLst>
          </p:cNvPr>
          <p:cNvSpPr txBox="1"/>
          <p:nvPr/>
        </p:nvSpPr>
        <p:spPr>
          <a:xfrm>
            <a:off x="779487" y="0"/>
            <a:ext cx="11572407" cy="5865516"/>
          </a:xfrm>
          <a:prstGeom prst="rect">
            <a:avLst/>
          </a:prstGeom>
          <a:noFill/>
        </p:spPr>
        <p:txBody>
          <a:bodyPr wrap="square">
            <a:spAutoFit/>
          </a:bodyPr>
          <a:lstStyle/>
          <a:p>
            <a:pPr algn="ctr">
              <a:lnSpc>
                <a:spcPct val="115000"/>
              </a:lnSpc>
              <a:spcAft>
                <a:spcPts val="800"/>
              </a:spcAft>
              <a:buNone/>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Перший тур</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800"/>
              </a:spcAft>
              <a:buNone/>
            </a:pPr>
            <a:r>
              <a:rPr lang="uk-UA" sz="1800" b="1" i="1" kern="100" dirty="0">
                <a:effectLst/>
                <a:latin typeface="Times New Roman" panose="02020603050405020304" pitchFamily="18" charset="0"/>
                <a:ea typeface="Calibri" panose="020F0502020204030204" pitchFamily="34" charset="0"/>
                <a:cs typeface="Times New Roman" panose="02020603050405020304" pitchFamily="18" charset="0"/>
              </a:rPr>
              <a:t>За кожну правильну відповідь 1 бал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Конкурс-розминка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«Мозковий штурм»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(усне розв`язування задач кожною командою за готовими малюнками.)</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Другий тур</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 «Дивись не помились»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Команди  отримують </a:t>
            </a:r>
            <a:r>
              <a:rPr lang="uk-UA" sz="1800" kern="100" dirty="0" err="1">
                <a:effectLst/>
                <a:latin typeface="Times New Roman" panose="02020603050405020304" pitchFamily="18" charset="0"/>
                <a:ea typeface="Calibri" panose="020F0502020204030204" pitchFamily="34" charset="0"/>
                <a:cs typeface="Times New Roman" panose="02020603050405020304" pitchFamily="18" charset="0"/>
              </a:rPr>
              <a:t>деференційовані</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завдання (по одній задачі)</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Третій тур:</a:t>
            </a:r>
            <a:endParaRPr lang="uk-UA" sz="1400" u="sng"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«Конкурс капітанів»</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(завдання на дошці)  А в цей час команди презентують проекти.  Та цікаві задачі</a:t>
            </a: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Четвертий тур</a:t>
            </a: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uk-UA" sz="1800" b="1" kern="100" dirty="0">
                <a:effectLst/>
                <a:latin typeface="Times New Roman" panose="02020603050405020304" pitchFamily="18" charset="0"/>
                <a:ea typeface="Calibri" panose="020F0502020204030204" pitchFamily="34" charset="0"/>
                <a:cs typeface="Times New Roman" panose="02020603050405020304" pitchFamily="18" charset="0"/>
              </a:rPr>
              <a:t>«Шість кроків до успіху</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«Хто швидше» (робота в групах, ключове слово «успіх» розв’язують тести)</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buNone/>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П’ятий тур</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uk-UA" sz="1800" b="1" u="sng" kern="100" dirty="0">
                <a:effectLst/>
                <a:latin typeface="Times New Roman" panose="02020603050405020304" pitchFamily="18" charset="0"/>
                <a:ea typeface="Calibri" panose="020F0502020204030204" pitchFamily="34" charset="0"/>
                <a:cs typeface="Times New Roman" panose="02020603050405020304" pitchFamily="18" charset="0"/>
              </a:rPr>
              <a:t>Підбиття підсумків</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5090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E7EB5C4-01FC-1A28-77E1-9908E0746EC3}"/>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E386E35C-7072-4023-D719-544B1F83A98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D0EC8E7-046A-B6F1-3EAB-0E928C04D344}"/>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Таблиця 1">
            <a:extLst>
              <a:ext uri="{FF2B5EF4-FFF2-40B4-BE49-F238E27FC236}">
                <a16:creationId xmlns="" xmlns:a16="http://schemas.microsoft.com/office/drawing/2014/main" id="{D3AD9650-73A6-796A-709F-B282C29D24E0}"/>
              </a:ext>
            </a:extLst>
          </p:cNvPr>
          <p:cNvGraphicFramePr>
            <a:graphicFrameLocks noGrp="1"/>
          </p:cNvGraphicFramePr>
          <p:nvPr>
            <p:extLst>
              <p:ext uri="{D42A27DB-BD31-4B8C-83A1-F6EECF244321}">
                <p14:modId xmlns="" xmlns:p14="http://schemas.microsoft.com/office/powerpoint/2010/main" val="4100106492"/>
              </p:ext>
            </p:extLst>
          </p:nvPr>
        </p:nvGraphicFramePr>
        <p:xfrm>
          <a:off x="1049311" y="719666"/>
          <a:ext cx="10403174" cy="5943600"/>
        </p:xfrm>
        <a:graphic>
          <a:graphicData uri="http://schemas.openxmlformats.org/drawingml/2006/table">
            <a:tbl>
              <a:tblPr firstRow="1" bandRow="1">
                <a:tableStyleId>{5C22544A-7EE6-4342-B048-85BDC9FD1C3A}</a:tableStyleId>
              </a:tblPr>
              <a:tblGrid>
                <a:gridCol w="5201587">
                  <a:extLst>
                    <a:ext uri="{9D8B030D-6E8A-4147-A177-3AD203B41FA5}">
                      <a16:colId xmlns="" xmlns:a16="http://schemas.microsoft.com/office/drawing/2014/main" val="2492211946"/>
                    </a:ext>
                  </a:extLst>
                </a:gridCol>
                <a:gridCol w="5201587">
                  <a:extLst>
                    <a:ext uri="{9D8B030D-6E8A-4147-A177-3AD203B41FA5}">
                      <a16:colId xmlns="" xmlns:a16="http://schemas.microsoft.com/office/drawing/2014/main" val="131102682"/>
                    </a:ext>
                  </a:extLst>
                </a:gridCol>
              </a:tblGrid>
              <a:tr h="370840">
                <a:tc>
                  <a:txBody>
                    <a:bodyPr/>
                    <a:lstStyle/>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txBody>
                  <a:tcPr/>
                </a:tc>
                <a:tc>
                  <a:txBody>
                    <a:bodyPr/>
                    <a:lstStyle/>
                    <a:p>
                      <a:endParaRPr lang="uk-UA" dirty="0"/>
                    </a:p>
                  </a:txBody>
                  <a:tcPr/>
                </a:tc>
                <a:extLst>
                  <a:ext uri="{0D108BD9-81ED-4DB2-BD59-A6C34878D82A}">
                    <a16:rowId xmlns="" xmlns:a16="http://schemas.microsoft.com/office/drawing/2014/main" val="67706206"/>
                  </a:ext>
                </a:extLst>
              </a:tr>
              <a:tr h="370840">
                <a:tc>
                  <a:txBody>
                    <a:bodyPr/>
                    <a:lstStyle/>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txBody>
                  <a:tcPr/>
                </a:tc>
                <a:tc>
                  <a:txBody>
                    <a:bodyPr/>
                    <a:lstStyle/>
                    <a:p>
                      <a:endParaRPr lang="uk-UA" dirty="0"/>
                    </a:p>
                  </a:txBody>
                  <a:tcPr/>
                </a:tc>
                <a:extLst>
                  <a:ext uri="{0D108BD9-81ED-4DB2-BD59-A6C34878D82A}">
                    <a16:rowId xmlns="" xmlns:a16="http://schemas.microsoft.com/office/drawing/2014/main" val="321458510"/>
                  </a:ext>
                </a:extLst>
              </a:tr>
            </a:tbl>
          </a:graphicData>
        </a:graphic>
      </p:graphicFrame>
      <p:pic>
        <p:nvPicPr>
          <p:cNvPr id="4" name="Рисунок 3">
            <a:extLst>
              <a:ext uri="{FF2B5EF4-FFF2-40B4-BE49-F238E27FC236}">
                <a16:creationId xmlns="" xmlns:a16="http://schemas.microsoft.com/office/drawing/2014/main" id="{6C81F603-150D-1C28-8735-2A9A377CD692}"/>
              </a:ext>
            </a:extLst>
          </p:cNvPr>
          <p:cNvPicPr>
            <a:picLocks noChangeAspect="1"/>
          </p:cNvPicPr>
          <p:nvPr/>
        </p:nvPicPr>
        <p:blipFill rotWithShape="1">
          <a:blip r:embed="rId3"/>
          <a:srcRect l="12436" r="11520"/>
          <a:stretch>
            <a:fillRect/>
          </a:stretch>
        </p:blipFill>
        <p:spPr bwMode="auto">
          <a:xfrm>
            <a:off x="1499016" y="743140"/>
            <a:ext cx="4017364" cy="2954529"/>
          </a:xfrm>
          <a:prstGeom prst="rect">
            <a:avLst/>
          </a:prstGeom>
          <a:ln>
            <a:noFill/>
          </a:ln>
          <a:extLst>
            <a:ext uri="{53640926-AAD7-44D8-BBD7-CCE9431645EC}">
              <a14:shadowObscured xmlns="" xmlns:a14="http://schemas.microsoft.com/office/drawing/2010/main"/>
            </a:ext>
          </a:extLst>
        </p:spPr>
      </p:pic>
      <p:pic>
        <p:nvPicPr>
          <p:cNvPr id="5" name="Рисунок 4">
            <a:extLst>
              <a:ext uri="{FF2B5EF4-FFF2-40B4-BE49-F238E27FC236}">
                <a16:creationId xmlns="" xmlns:a16="http://schemas.microsoft.com/office/drawing/2014/main" id="{5CEA296E-BBD5-5C2C-4208-1D0979A6B311}"/>
              </a:ext>
            </a:extLst>
          </p:cNvPr>
          <p:cNvPicPr>
            <a:picLocks noChangeAspect="1"/>
          </p:cNvPicPr>
          <p:nvPr/>
        </p:nvPicPr>
        <p:blipFill>
          <a:blip r:embed="rId4" cstate="print"/>
          <a:stretch>
            <a:fillRect/>
          </a:stretch>
        </p:blipFill>
        <p:spPr>
          <a:xfrm>
            <a:off x="6675622" y="688084"/>
            <a:ext cx="3787512" cy="3144300"/>
          </a:xfrm>
          <a:prstGeom prst="rect">
            <a:avLst/>
          </a:prstGeom>
        </p:spPr>
      </p:pic>
      <p:pic>
        <p:nvPicPr>
          <p:cNvPr id="7" name="Рисунок 6">
            <a:extLst>
              <a:ext uri="{FF2B5EF4-FFF2-40B4-BE49-F238E27FC236}">
                <a16:creationId xmlns="" xmlns:a16="http://schemas.microsoft.com/office/drawing/2014/main" id="{0AA1133C-32D0-3384-E19B-B32010443F27}"/>
              </a:ext>
            </a:extLst>
          </p:cNvPr>
          <p:cNvPicPr>
            <a:picLocks noChangeAspect="1"/>
          </p:cNvPicPr>
          <p:nvPr/>
        </p:nvPicPr>
        <p:blipFill rotWithShape="1">
          <a:blip r:embed="rId5"/>
          <a:srcRect l="12060" r="13901"/>
          <a:stretch>
            <a:fillRect/>
          </a:stretch>
        </p:blipFill>
        <p:spPr bwMode="auto">
          <a:xfrm>
            <a:off x="684067" y="3785156"/>
            <a:ext cx="3787512" cy="2878110"/>
          </a:xfrm>
          <a:prstGeom prst="rect">
            <a:avLst/>
          </a:prstGeom>
          <a:ln>
            <a:noFill/>
          </a:ln>
          <a:extLst>
            <a:ext uri="{53640926-AAD7-44D8-BBD7-CCE9431645EC}">
              <a14:shadowObscured xmlns="" xmlns:a14="http://schemas.microsoft.com/office/drawing/2010/main"/>
            </a:ext>
          </a:extLst>
        </p:spPr>
      </p:pic>
      <p:pic>
        <p:nvPicPr>
          <p:cNvPr id="8" name="Рисунок 7">
            <a:extLst>
              <a:ext uri="{FF2B5EF4-FFF2-40B4-BE49-F238E27FC236}">
                <a16:creationId xmlns="" xmlns:a16="http://schemas.microsoft.com/office/drawing/2014/main" id="{E4F21444-38A9-0C2D-0D7F-6570E6772918}"/>
              </a:ext>
            </a:extLst>
          </p:cNvPr>
          <p:cNvPicPr>
            <a:picLocks noChangeAspect="1"/>
          </p:cNvPicPr>
          <p:nvPr/>
        </p:nvPicPr>
        <p:blipFill rotWithShape="1">
          <a:blip r:embed="rId6" cstate="print"/>
          <a:srcRect l="12317" r="12874"/>
          <a:stretch>
            <a:fillRect/>
          </a:stretch>
        </p:blipFill>
        <p:spPr bwMode="auto">
          <a:xfrm>
            <a:off x="4192343" y="3863966"/>
            <a:ext cx="3242778" cy="2799300"/>
          </a:xfrm>
          <a:prstGeom prst="rect">
            <a:avLst/>
          </a:prstGeom>
          <a:ln>
            <a:noFill/>
          </a:ln>
          <a:extLst>
            <a:ext uri="{53640926-AAD7-44D8-BBD7-CCE9431645EC}">
              <a14:shadowObscured xmlns="" xmlns:a14="http://schemas.microsoft.com/office/drawing/2010/main"/>
            </a:ext>
          </a:extLst>
        </p:spPr>
      </p:pic>
      <p:pic>
        <p:nvPicPr>
          <p:cNvPr id="9" name="Рисунок 8">
            <a:extLst>
              <a:ext uri="{FF2B5EF4-FFF2-40B4-BE49-F238E27FC236}">
                <a16:creationId xmlns="" xmlns:a16="http://schemas.microsoft.com/office/drawing/2014/main" id="{3A53E4FF-8189-C60C-3981-481211064C66}"/>
              </a:ext>
            </a:extLst>
          </p:cNvPr>
          <p:cNvPicPr>
            <a:picLocks noChangeAspect="1"/>
          </p:cNvPicPr>
          <p:nvPr/>
        </p:nvPicPr>
        <p:blipFill rotWithShape="1">
          <a:blip r:embed="rId7"/>
          <a:srcRect l="12702" r="12618"/>
          <a:stretch>
            <a:fillRect/>
          </a:stretch>
        </p:blipFill>
        <p:spPr bwMode="auto">
          <a:xfrm>
            <a:off x="7614611" y="3916049"/>
            <a:ext cx="3528078" cy="265720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48223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1D12A89-662F-33C0-A24D-D7AF27AB4A52}"/>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9B042DB1-840A-D534-3336-B27E1D35CD9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32691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1A7127F-B3AE-8818-945D-5AFAD3378635}"/>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36710ADB-7698-AD2A-4668-BF166BC49EF8}"/>
              </a:ext>
            </a:extLst>
          </p:cNvPr>
          <p:cNvSpPr txBox="1"/>
          <p:nvPr/>
        </p:nvSpPr>
        <p:spPr>
          <a:xfrm>
            <a:off x="894413" y="758004"/>
            <a:ext cx="10538086" cy="5644302"/>
          </a:xfrm>
          <a:prstGeom prst="rect">
            <a:avLst/>
          </a:prstGeom>
          <a:noFill/>
        </p:spPr>
        <p:txBody>
          <a:bodyPr wrap="square">
            <a:spAutoFit/>
          </a:bodyPr>
          <a:lstStyle/>
          <a:p>
            <a:pPr marL="342900" lvl="0" indent="-342900" algn="just">
              <a:lnSpc>
                <a:spcPts val="1650"/>
              </a:lnSpc>
              <a:spcAft>
                <a:spcPts val="600"/>
              </a:spcAft>
              <a:buFont typeface="Symbol" panose="05050102010706020507" pitchFamily="18" charset="2"/>
              <a:buChar char=""/>
            </a:pPr>
            <a:r>
              <a:rPr lang="uk-UA" sz="24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Робота в групах та </a:t>
            </a:r>
            <a:r>
              <a:rPr lang="uk-UA" sz="2400" b="1"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проєкти</a:t>
            </a:r>
            <a:r>
              <a:rPr lang="uk-UA" sz="2400" b="1" kern="0" spc="10" dirty="0">
                <a:solidFill>
                  <a:srgbClr val="545D7E"/>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400" kern="0" spc="10" dirty="0">
                <a:solidFill>
                  <a:srgbClr val="545D7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Спільне розв'язання задач, дослідження </a:t>
            </a:r>
          </a:p>
          <a:p>
            <a:pPr lvl="0" algn="just">
              <a:lnSpc>
                <a:spcPts val="1650"/>
              </a:lnSpc>
              <a:spcAft>
                <a:spcPts val="600"/>
              </a:spcAft>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математичних тем, створення презентацій та інших </a:t>
            </a:r>
            <a:r>
              <a:rPr lang="uk-UA" sz="24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проєктів</a:t>
            </a: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50"/>
              </a:lnSpc>
              <a:spcAft>
                <a:spcPts val="600"/>
              </a:spcAft>
              <a:buNone/>
            </a:pPr>
            <a:endPar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spcAft>
                <a:spcPts val="600"/>
              </a:spcAft>
              <a:buNone/>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 при вивченні теми «Похідна та її застосування» було запропоновано </a:t>
            </a:r>
          </a:p>
          <a:p>
            <a:pPr algn="just">
              <a:lnSpc>
                <a:spcPts val="1650"/>
              </a:lnSpc>
              <a:spcAft>
                <a:spcPts val="600"/>
              </a:spcAft>
              <a:buNone/>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підготувати проект «Похідна. Значення похідної в житті </a:t>
            </a:r>
            <a:r>
              <a:rPr lang="uk-UA" sz="2400" kern="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людини».За</a:t>
            </a: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650"/>
              </a:lnSpc>
              <a:spcAft>
                <a:spcPts val="600"/>
              </a:spcAft>
              <a:buNone/>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результатами дослідження була проведена конференція «Значення похідної в </a:t>
            </a:r>
          </a:p>
          <a:p>
            <a:pPr algn="just">
              <a:lnSpc>
                <a:spcPts val="1650"/>
              </a:lnSpc>
              <a:spcAft>
                <a:spcPts val="600"/>
              </a:spcAft>
              <a:buNone/>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житті людини» </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50"/>
              </a:lnSpc>
              <a:spcAft>
                <a:spcPts val="600"/>
              </a:spcAft>
              <a:buNone/>
            </a:pPr>
            <a:endPar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spcAft>
                <a:spcPts val="600"/>
              </a:spcAft>
              <a:buNone/>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 конференції</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Вступ</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Історія розвитку </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Вклад українських математиків в диференціальне числення.</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медицині.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фізиці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телебаченні.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біології та хімії</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спорті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Похідна в економіці.</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mj-lt"/>
              <a:buAutoNum type="arabicPeriod"/>
            </a:pPr>
            <a:r>
              <a:rPr lang="uk-UA" sz="24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Підсумок</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743092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0E2A52E-A9BE-4C38-EF8F-E9CA804C173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E3D662BA-2638-A2B0-72F5-EDCE76CF088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FC2FC99-F40C-FC6C-F4A2-FDDD75536F27}"/>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 xmlns:a16="http://schemas.microsoft.com/office/drawing/2014/main" id="{B149FF3E-6B57-2A68-EA30-836F86AD21EC}"/>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11930" t="19546" r="10712" b="19906"/>
          <a:stretch>
            <a:fillRect/>
          </a:stretch>
        </p:blipFill>
        <p:spPr bwMode="auto">
          <a:xfrm>
            <a:off x="650635" y="343462"/>
            <a:ext cx="3608214" cy="2279817"/>
          </a:xfrm>
          <a:prstGeom prst="rect">
            <a:avLst/>
          </a:prstGeom>
          <a:noFill/>
          <a:ln>
            <a:noFill/>
          </a:ln>
          <a:extLst>
            <a:ext uri="{53640926-AAD7-44D8-BBD7-CCE9431645EC}">
              <a14:shadowObscured xmlns="" xmlns:a14="http://schemas.microsoft.com/office/drawing/2010/main"/>
            </a:ext>
          </a:extLst>
        </p:spPr>
      </p:pic>
      <p:pic>
        <p:nvPicPr>
          <p:cNvPr id="4" name="Рисунок 3">
            <a:extLst>
              <a:ext uri="{FF2B5EF4-FFF2-40B4-BE49-F238E27FC236}">
                <a16:creationId xmlns="" xmlns:a16="http://schemas.microsoft.com/office/drawing/2014/main" id="{8916B2F2-3C41-8F89-0316-0B31CD2FB6AA}"/>
              </a:ext>
            </a:extLst>
          </p:cNvPr>
          <p:cNvPicPr>
            <a:picLocks noChangeAspect="1"/>
          </p:cNvPicPr>
          <p:nvPr/>
        </p:nvPicPr>
        <p:blipFill>
          <a:blip r:embed="rId4" cstate="print"/>
          <a:stretch>
            <a:fillRect/>
          </a:stretch>
        </p:blipFill>
        <p:spPr>
          <a:xfrm>
            <a:off x="4568959" y="343462"/>
            <a:ext cx="3517555" cy="2279817"/>
          </a:xfrm>
          <a:prstGeom prst="rect">
            <a:avLst/>
          </a:prstGeom>
        </p:spPr>
      </p:pic>
      <p:pic>
        <p:nvPicPr>
          <p:cNvPr id="5" name="Рисунок 4">
            <a:extLst>
              <a:ext uri="{FF2B5EF4-FFF2-40B4-BE49-F238E27FC236}">
                <a16:creationId xmlns="" xmlns:a16="http://schemas.microsoft.com/office/drawing/2014/main" id="{9611C290-5ED1-20D2-E7CB-F4DA1493433F}"/>
              </a:ext>
            </a:extLst>
          </p:cNvPr>
          <p:cNvPicPr>
            <a:picLocks noChangeAspect="1"/>
          </p:cNvPicPr>
          <p:nvPr/>
        </p:nvPicPr>
        <p:blipFill>
          <a:blip r:embed="rId5" cstate="print"/>
          <a:stretch>
            <a:fillRect/>
          </a:stretch>
        </p:blipFill>
        <p:spPr>
          <a:xfrm>
            <a:off x="8211362" y="376247"/>
            <a:ext cx="3444240" cy="2214245"/>
          </a:xfrm>
          <a:prstGeom prst="rect">
            <a:avLst/>
          </a:prstGeom>
        </p:spPr>
      </p:pic>
      <p:pic>
        <p:nvPicPr>
          <p:cNvPr id="6" name="Рисунок 5">
            <a:extLst>
              <a:ext uri="{FF2B5EF4-FFF2-40B4-BE49-F238E27FC236}">
                <a16:creationId xmlns="" xmlns:a16="http://schemas.microsoft.com/office/drawing/2014/main" id="{C4A38AC2-5CB3-341C-AB5C-E0A95E26E786}"/>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4466" y="2531168"/>
            <a:ext cx="3380551" cy="2425607"/>
          </a:xfrm>
          <a:prstGeom prst="rect">
            <a:avLst/>
          </a:prstGeom>
          <a:noFill/>
        </p:spPr>
      </p:pic>
      <p:pic>
        <p:nvPicPr>
          <p:cNvPr id="7" name="Рисунок 6">
            <a:extLst>
              <a:ext uri="{FF2B5EF4-FFF2-40B4-BE49-F238E27FC236}">
                <a16:creationId xmlns="" xmlns:a16="http://schemas.microsoft.com/office/drawing/2014/main" id="{18E8B0CF-E491-BB5B-0FCD-9B7859C23372}"/>
              </a:ext>
            </a:extLst>
          </p:cNvPr>
          <p:cNvPicPr>
            <a:picLocks noChangeAspect="1"/>
          </p:cNvPicPr>
          <p:nvPr/>
        </p:nvPicPr>
        <p:blipFill>
          <a:blip r:embed="rId7" cstate="print"/>
          <a:stretch>
            <a:fillRect/>
          </a:stretch>
        </p:blipFill>
        <p:spPr>
          <a:xfrm>
            <a:off x="4503369" y="2590492"/>
            <a:ext cx="3349641" cy="1884173"/>
          </a:xfrm>
          <a:prstGeom prst="rect">
            <a:avLst/>
          </a:prstGeom>
        </p:spPr>
      </p:pic>
      <p:pic>
        <p:nvPicPr>
          <p:cNvPr id="8" name="Рисунок 7">
            <a:extLst>
              <a:ext uri="{FF2B5EF4-FFF2-40B4-BE49-F238E27FC236}">
                <a16:creationId xmlns="" xmlns:a16="http://schemas.microsoft.com/office/drawing/2014/main" id="{66BAC997-D10A-F21D-7EA8-95FBA68B461A}"/>
              </a:ext>
            </a:extLst>
          </p:cNvPr>
          <p:cNvPicPr>
            <a:picLocks noChangeAspect="1"/>
          </p:cNvPicPr>
          <p:nvPr/>
        </p:nvPicPr>
        <p:blipFill>
          <a:blip r:embed="rId8" cstate="print"/>
          <a:stretch>
            <a:fillRect/>
          </a:stretch>
        </p:blipFill>
        <p:spPr>
          <a:xfrm>
            <a:off x="8298921" y="2531168"/>
            <a:ext cx="3213664" cy="1807973"/>
          </a:xfrm>
          <a:prstGeom prst="rect">
            <a:avLst/>
          </a:prstGeom>
        </p:spPr>
      </p:pic>
      <p:pic>
        <p:nvPicPr>
          <p:cNvPr id="9" name="Рисунок 8">
            <a:extLst>
              <a:ext uri="{FF2B5EF4-FFF2-40B4-BE49-F238E27FC236}">
                <a16:creationId xmlns="" xmlns:a16="http://schemas.microsoft.com/office/drawing/2014/main" id="{DE8B9F36-09A1-4893-8627-20CD502299E5}"/>
              </a:ext>
            </a:extLst>
          </p:cNvPr>
          <p:cNvPicPr>
            <a:picLocks noChangeAspect="1"/>
          </p:cNvPicPr>
          <p:nvPr/>
        </p:nvPicPr>
        <p:blipFill>
          <a:blip r:embed="rId9" cstate="print"/>
          <a:stretch>
            <a:fillRect/>
          </a:stretch>
        </p:blipFill>
        <p:spPr>
          <a:xfrm>
            <a:off x="610823" y="4474665"/>
            <a:ext cx="3276478" cy="1843019"/>
          </a:xfrm>
          <a:prstGeom prst="rect">
            <a:avLst/>
          </a:prstGeom>
        </p:spPr>
      </p:pic>
      <p:pic>
        <p:nvPicPr>
          <p:cNvPr id="10" name="Рисунок 9">
            <a:extLst>
              <a:ext uri="{FF2B5EF4-FFF2-40B4-BE49-F238E27FC236}">
                <a16:creationId xmlns="" xmlns:a16="http://schemas.microsoft.com/office/drawing/2014/main" id="{D4569F18-0BBA-0BA4-5B39-73D4FF6D9B8E}"/>
              </a:ext>
            </a:extLst>
          </p:cNvPr>
          <p:cNvPicPr>
            <a:picLocks noChangeAspect="1"/>
          </p:cNvPicPr>
          <p:nvPr/>
        </p:nvPicPr>
        <p:blipFill>
          <a:blip r:embed="rId10" cstate="print"/>
          <a:stretch>
            <a:fillRect/>
          </a:stretch>
        </p:blipFill>
        <p:spPr>
          <a:xfrm>
            <a:off x="4498124" y="4666995"/>
            <a:ext cx="3284220" cy="1847215"/>
          </a:xfrm>
          <a:prstGeom prst="rect">
            <a:avLst/>
          </a:prstGeom>
        </p:spPr>
      </p:pic>
      <p:pic>
        <p:nvPicPr>
          <p:cNvPr id="11" name="Рисунок 10">
            <a:extLst>
              <a:ext uri="{FF2B5EF4-FFF2-40B4-BE49-F238E27FC236}">
                <a16:creationId xmlns="" xmlns:a16="http://schemas.microsoft.com/office/drawing/2014/main" id="{3810464C-5221-2D36-24C3-ED4304EA9D45}"/>
              </a:ext>
            </a:extLst>
          </p:cNvPr>
          <p:cNvPicPr>
            <a:picLocks noChangeAspect="1"/>
          </p:cNvPicPr>
          <p:nvPr/>
        </p:nvPicPr>
        <p:blipFill>
          <a:blip r:embed="rId11" cstate="print"/>
          <a:stretch>
            <a:fillRect/>
          </a:stretch>
        </p:blipFill>
        <p:spPr>
          <a:xfrm>
            <a:off x="8427109" y="4616924"/>
            <a:ext cx="3023086" cy="1700760"/>
          </a:xfrm>
          <a:prstGeom prst="rect">
            <a:avLst/>
          </a:prstGeom>
        </p:spPr>
      </p:pic>
    </p:spTree>
    <p:extLst>
      <p:ext uri="{BB962C8B-B14F-4D97-AF65-F5344CB8AC3E}">
        <p14:creationId xmlns="" xmlns:p14="http://schemas.microsoft.com/office/powerpoint/2010/main" val="1100338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6FB937-96FF-E876-3A6D-E6331592F162}"/>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6F9BB451-AB90-154C-BE05-9467DC3CF64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9311CDB-7BE7-5CEE-EB80-A7275903D938}"/>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A5B5029D-C276-EC27-9A55-3564776580B4}"/>
              </a:ext>
            </a:extLst>
          </p:cNvPr>
          <p:cNvSpPr txBox="1"/>
          <p:nvPr/>
        </p:nvSpPr>
        <p:spPr>
          <a:xfrm>
            <a:off x="1124262" y="1206921"/>
            <a:ext cx="9923489" cy="5339410"/>
          </a:xfrm>
          <a:prstGeom prst="rect">
            <a:avLst/>
          </a:prstGeom>
          <a:noFill/>
        </p:spPr>
        <p:txBody>
          <a:bodyPr wrap="square">
            <a:spAutoFit/>
          </a:bodyPr>
          <a:lstStyle/>
          <a:p>
            <a:pPr marL="342900" lvl="0" indent="-342900">
              <a:lnSpc>
                <a:spcPct val="150000"/>
              </a:lnSpc>
              <a:spcAft>
                <a:spcPts val="600"/>
              </a:spcAft>
              <a:buSzPts val="1000"/>
              <a:buFont typeface="Symbol" panose="05050102010706020507" pitchFamily="18" charset="2"/>
              <a:buChar char=""/>
              <a:tabLst>
                <a:tab pos="457200" algn="l"/>
              </a:tabLst>
            </a:pPr>
            <a:r>
              <a:rPr lang="uk-UA" sz="2800" b="1" kern="0" dirty="0">
                <a:solidFill>
                  <a:srgbClr val="001D35"/>
                </a:solidFill>
                <a:effectLst/>
                <a:latin typeface="Times New Roman" panose="02020603050405020304" pitchFamily="18" charset="0"/>
                <a:ea typeface="Times New Roman" panose="02020603050405020304" pitchFamily="18" charset="0"/>
                <a:cs typeface="Times New Roman" panose="02020603050405020304" pitchFamily="18" charset="0"/>
              </a:rPr>
              <a:t>Створення проблемних ситуацій:</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spcAft>
                <a:spcPts val="600"/>
              </a:spcAft>
              <a:buSzPts val="1000"/>
              <a:buFont typeface="Courier New" panose="02070309020205020404" pitchFamily="49" charset="0"/>
              <a:buChar char="o"/>
              <a:tabLst>
                <a:tab pos="914400" algn="l"/>
              </a:tabLst>
            </a:pPr>
            <a:r>
              <a:rPr lang="uk-UA" sz="28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Формулювання задач з життєвим контекстом:</a:t>
            </a:r>
            <a:r>
              <a:rPr lang="uk-UA" sz="2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Показ практичного застосування математики у повсякденному житті.</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Прикладні задачі допомагають зрозуміти, що, вивчаючи цей курс, вони пізнають реальний світ, а розв’язуючи прикладні задачі,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вчаться</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правильно і раціонально розв’язувати проблеми, які виникають у житті.</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3791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EB1224D-7E37-A468-7096-98248F6ED02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9D67D623-7FA7-49ED-7D22-9F5C153841B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56C437E4-4A8C-6FDF-85D4-D7E18DA8ED52}"/>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9B763869-272E-75A4-76C8-DF308974EBCF}"/>
              </a:ext>
            </a:extLst>
          </p:cNvPr>
          <p:cNvSpPr txBox="1"/>
          <p:nvPr/>
        </p:nvSpPr>
        <p:spPr>
          <a:xfrm>
            <a:off x="1618937" y="1652006"/>
            <a:ext cx="8645576" cy="2977738"/>
          </a:xfrm>
          <a:prstGeom prst="rect">
            <a:avLst/>
          </a:prstGeom>
          <a:noFill/>
        </p:spPr>
        <p:txBody>
          <a:bodyPr wrap="square">
            <a:spAutoFit/>
          </a:bodyPr>
          <a:lstStyle/>
          <a:p>
            <a:pPr algn="just">
              <a:lnSpc>
                <a:spcPts val="1650"/>
              </a:lnSpc>
              <a:spcAft>
                <a:spcPts val="6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Фрагмент розробки заняття «Похідна. Розв’язування </a:t>
            </a:r>
          </a:p>
          <a:p>
            <a:pPr algn="just">
              <a:lnSpc>
                <a:spcPts val="1650"/>
              </a:lnSpc>
              <a:spcAft>
                <a:spcPts val="600"/>
              </a:spcAft>
              <a:buNone/>
            </a:pPr>
            <a:endParaRPr lang="uk-UA"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50"/>
              </a:lnSpc>
              <a:spcAft>
                <a:spcPts val="6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 прикладного змісту»</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04800" algn="just" fontAlgn="base">
              <a:buNone/>
            </a:pPr>
            <a:r>
              <a:rPr lang="uk-UA" sz="2800" dirty="0">
                <a:effectLst/>
                <a:latin typeface="Times New Roman" panose="02020603050405020304" pitchFamily="18" charset="0"/>
                <a:ea typeface="Times New Roman" panose="02020603050405020304" pitchFamily="18" charset="0"/>
              </a:rPr>
              <a:t>Диференціювання є важливим інструментом в математиці, фізиці, економіці та інших науках. Воно дозволяє аналізувати зміну величин, моделювати складні процеси та розв'язувати різні задачі.</a:t>
            </a:r>
          </a:p>
          <a:p>
            <a:pPr indent="304800" algn="just" fontAlgn="base"/>
            <a:r>
              <a:rPr lang="uk-UA" sz="1800" dirty="0">
                <a:effectLst/>
                <a:latin typeface="Times New Roman" panose="02020603050405020304" pitchFamily="18" charset="0"/>
                <a:ea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813476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45EF7C-F8B5-D510-7D9E-C0C8387E699F}"/>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ACB75EC5-40CF-1412-2F12-8DB7301A36E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67C1180-D571-8B86-90E9-8EC452EB8F57}"/>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3F8BC6C0-D25B-0582-6E26-20E37C86077E}"/>
              </a:ext>
            </a:extLst>
          </p:cNvPr>
          <p:cNvSpPr txBox="1"/>
          <p:nvPr/>
        </p:nvSpPr>
        <p:spPr>
          <a:xfrm>
            <a:off x="809469" y="510108"/>
            <a:ext cx="10283252" cy="6347892"/>
          </a:xfrm>
          <a:prstGeom prst="rect">
            <a:avLst/>
          </a:prstGeom>
          <a:noFill/>
        </p:spPr>
        <p:txBody>
          <a:bodyPr wrap="square">
            <a:spAutoFit/>
          </a:bodyPr>
          <a:lstStyle/>
          <a:p>
            <a:pPr algn="just">
              <a:lnSpc>
                <a:spcPct val="107000"/>
              </a:lnSpc>
              <a:spcAft>
                <a:spcPts val="800"/>
              </a:spcAft>
              <a:buNone/>
            </a:pPr>
            <a:r>
              <a:rPr lang="uk-UA" sz="28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Задача 1.</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 отримала замовлення: розрахувати розміри відкритого басейну об’ємом 108 м</a:t>
            </a:r>
            <a:r>
              <a:rPr lang="uk-UA" sz="2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що має квадратне дно і вертикальні стіни. На облицювання стін і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дна</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басейну має бути витрачено мінімальну кількість матеріалу.</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04800" algn="just" fontAlgn="base">
              <a:buNone/>
            </a:pPr>
            <a:r>
              <a:rPr lang="uk-UA" sz="2800" b="1" i="1" dirty="0">
                <a:solidFill>
                  <a:srgbClr val="000000"/>
                </a:solidFill>
                <a:effectLst/>
                <a:latin typeface="Times New Roman" panose="02020603050405020304" pitchFamily="18" charset="0"/>
                <a:ea typeface="Times New Roman" panose="02020603050405020304" pitchFamily="18" charset="0"/>
              </a:rPr>
              <a:t>Задача 2. </a:t>
            </a:r>
            <a:r>
              <a:rPr lang="uk-UA" sz="2800" dirty="0">
                <a:solidFill>
                  <a:srgbClr val="000000"/>
                </a:solidFill>
                <a:effectLst/>
                <a:latin typeface="Times New Roman" panose="02020603050405020304" pitchFamily="18" charset="0"/>
                <a:ea typeface="Times New Roman" panose="02020603050405020304" pitchFamily="18" charset="0"/>
              </a:rPr>
              <a:t>Необхідно  дротяною сіткою довжиною 200 м загородити прямокутний загін, що однією стороною межує з річкою. Якими мають бути розміри прямокутника, щоб його площа була найбільшою.</a:t>
            </a:r>
            <a:endParaRPr lang="uk-UA" sz="2800" dirty="0">
              <a:effectLst/>
              <a:latin typeface="Times New Roman" panose="02020603050405020304" pitchFamily="18" charset="0"/>
              <a:ea typeface="Times New Roman" panose="02020603050405020304" pitchFamily="18" charset="0"/>
            </a:endParaRPr>
          </a:p>
          <a:p>
            <a:pPr indent="304800" algn="just" fontAlgn="base">
              <a:buNone/>
            </a:pPr>
            <a:r>
              <a:rPr lang="uk-UA" sz="2800" dirty="0">
                <a:effectLst/>
                <a:latin typeface="Times New Roman" panose="02020603050405020304" pitchFamily="18" charset="0"/>
                <a:ea typeface="Times New Roman" panose="02020603050405020304" pitchFamily="18" charset="0"/>
              </a:rPr>
              <a:t> </a:t>
            </a:r>
          </a:p>
          <a:p>
            <a:pPr indent="304800" algn="just" fontAlgn="base">
              <a:buNone/>
            </a:pPr>
            <a:r>
              <a:rPr lang="uk-UA" sz="2800" b="1" i="1" dirty="0">
                <a:effectLst/>
                <a:latin typeface="Times New Roman" panose="02020603050405020304" pitchFamily="18" charset="0"/>
                <a:ea typeface="Times New Roman" panose="02020603050405020304" pitchFamily="18" charset="0"/>
              </a:rPr>
              <a:t>Задача 3. </a:t>
            </a:r>
            <a:r>
              <a:rPr lang="uk-UA" sz="2800" dirty="0">
                <a:effectLst/>
                <a:latin typeface="Times New Roman" panose="02020603050405020304" pitchFamily="18" charset="0"/>
                <a:ea typeface="Times New Roman" panose="02020603050405020304" pitchFamily="18" charset="0"/>
              </a:rPr>
              <a:t>Сигнальна ракета летить  вертикально вгору так, що її рух описується законом </a:t>
            </a:r>
            <a:r>
              <a:rPr lang="en-US" sz="2800" dirty="0">
                <a:effectLst/>
                <a:latin typeface="Times New Roman" panose="02020603050405020304" pitchFamily="18" charset="0"/>
                <a:ea typeface="Times New Roman" panose="02020603050405020304" pitchFamily="18" charset="0"/>
              </a:rPr>
              <a:t>s</a:t>
            </a:r>
            <a:r>
              <a:rPr lang="uk-UA"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t</a:t>
            </a:r>
            <a:r>
              <a:rPr lang="uk-UA" sz="2800" dirty="0">
                <a:effectLst/>
                <a:latin typeface="Times New Roman" panose="02020603050405020304" pitchFamily="18" charset="0"/>
                <a:ea typeface="Times New Roman" panose="02020603050405020304" pitchFamily="18" charset="0"/>
              </a:rPr>
              <a:t>)= 98</a:t>
            </a:r>
            <a:r>
              <a:rPr lang="en-US" sz="2800" dirty="0">
                <a:effectLst/>
                <a:latin typeface="Times New Roman" panose="02020603050405020304" pitchFamily="18" charset="0"/>
                <a:ea typeface="Times New Roman" panose="02020603050405020304" pitchFamily="18" charset="0"/>
              </a:rPr>
              <a:t>t</a:t>
            </a:r>
            <a:r>
              <a:rPr lang="uk-UA" sz="2800" dirty="0">
                <a:effectLst/>
                <a:latin typeface="Times New Roman" panose="02020603050405020304" pitchFamily="18" charset="0"/>
                <a:ea typeface="Times New Roman" panose="02020603050405020304" pitchFamily="18" charset="0"/>
              </a:rPr>
              <a:t>- 4,9</a:t>
            </a:r>
            <a:r>
              <a:rPr lang="en-US" sz="2800" dirty="0">
                <a:effectLst/>
                <a:latin typeface="Times New Roman" panose="02020603050405020304" pitchFamily="18" charset="0"/>
                <a:ea typeface="Times New Roman" panose="02020603050405020304" pitchFamily="18" charset="0"/>
              </a:rPr>
              <a:t>t</a:t>
            </a:r>
            <a:r>
              <a:rPr lang="uk-UA" sz="2800" baseline="30000" dirty="0">
                <a:effectLst/>
                <a:latin typeface="Times New Roman" panose="02020603050405020304" pitchFamily="18" charset="0"/>
                <a:ea typeface="Times New Roman" panose="02020603050405020304" pitchFamily="18" charset="0"/>
              </a:rPr>
              <a:t>2</a:t>
            </a:r>
            <a:r>
              <a:rPr lang="uk-UA"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t</a:t>
            </a:r>
            <a:r>
              <a:rPr lang="uk-UA" sz="2800" dirty="0">
                <a:effectLst/>
                <a:latin typeface="Times New Roman" panose="02020603050405020304" pitchFamily="18" charset="0"/>
                <a:ea typeface="Times New Roman" panose="02020603050405020304" pitchFamily="18" charset="0"/>
              </a:rPr>
              <a:t> – у секундах,  </a:t>
            </a:r>
            <a:r>
              <a:rPr lang="en-US" sz="2800" dirty="0">
                <a:effectLst/>
                <a:latin typeface="Times New Roman" panose="02020603050405020304" pitchFamily="18" charset="0"/>
                <a:ea typeface="Times New Roman" panose="02020603050405020304" pitchFamily="18" charset="0"/>
              </a:rPr>
              <a:t>s</a:t>
            </a:r>
            <a:r>
              <a:rPr lang="uk-UA" sz="2800" dirty="0">
                <a:effectLst/>
                <a:latin typeface="Times New Roman" panose="02020603050405020304" pitchFamily="18" charset="0"/>
                <a:ea typeface="Times New Roman" panose="02020603050405020304" pitchFamily="18" charset="0"/>
              </a:rPr>
              <a:t> – у метрах). Знайдіть:</a:t>
            </a:r>
          </a:p>
          <a:p>
            <a:pPr indent="304800" algn="just" fontAlgn="base">
              <a:buNone/>
            </a:pPr>
            <a:r>
              <a:rPr lang="uk-UA" sz="2800" dirty="0">
                <a:effectLst/>
                <a:latin typeface="Times New Roman" panose="02020603050405020304" pitchFamily="18" charset="0"/>
                <a:ea typeface="Times New Roman" panose="02020603050405020304" pitchFamily="18" charset="0"/>
              </a:rPr>
              <a:t>а) швидкість ракети через 5 с руху;</a:t>
            </a:r>
          </a:p>
          <a:p>
            <a:pPr indent="304800" algn="just" fontAlgn="base"/>
            <a:r>
              <a:rPr lang="uk-UA" sz="2800" dirty="0">
                <a:effectLst/>
                <a:latin typeface="Times New Roman" panose="02020603050405020304" pitchFamily="18" charset="0"/>
                <a:ea typeface="Times New Roman" panose="02020603050405020304" pitchFamily="18" charset="0"/>
              </a:rPr>
              <a:t>б) на яку максимальну висоту долетить ракета</a:t>
            </a:r>
          </a:p>
        </p:txBody>
      </p:sp>
    </p:spTree>
    <p:extLst>
      <p:ext uri="{BB962C8B-B14F-4D97-AF65-F5344CB8AC3E}">
        <p14:creationId xmlns="" xmlns:p14="http://schemas.microsoft.com/office/powerpoint/2010/main" val="404582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0B43E0B-53B4-EF65-4E66-9F15D6A4B689}"/>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CCE32CD9-4EAC-A94C-FC3A-C5989C2C1E0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AB0AD08-800E-3554-60A1-3D0B4D4DDF7C}"/>
              </a:ext>
            </a:extLst>
          </p:cNvPr>
          <p:cNvSpPr txBox="1"/>
          <p:nvPr/>
        </p:nvSpPr>
        <p:spPr>
          <a:xfrm>
            <a:off x="1094281" y="1315308"/>
            <a:ext cx="9728617" cy="3539430"/>
          </a:xfrm>
          <a:prstGeom prst="rect">
            <a:avLst/>
          </a:prstGeom>
          <a:noFill/>
        </p:spPr>
        <p:txBody>
          <a:bodyPr wrap="square">
            <a:spAutoFit/>
          </a:bodyPr>
          <a:lstStyle/>
          <a:p>
            <a:r>
              <a:rPr lang="uk-UA"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Проблема активізації пізнавальної діяльності була, є і буде актуальною завжди. Від її розв’язання залежить ефективність навчальної діяльності, розвиток інтересу до навчання. Її особлива значущість полягає в тому, що пізнавальна діяльність направлена не лише на сприйняття учбового матеріалу, але і на формування відношення  до самої пізнавальної діяльності.</a:t>
            </a:r>
            <a:endParaRPr lang="uk-UA" sz="3200" dirty="0"/>
          </a:p>
        </p:txBody>
      </p:sp>
    </p:spTree>
    <p:extLst>
      <p:ext uri="{BB962C8B-B14F-4D97-AF65-F5344CB8AC3E}">
        <p14:creationId xmlns="" xmlns:p14="http://schemas.microsoft.com/office/powerpoint/2010/main" val="4228099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3959CDD-1ED9-9C91-BAA2-8E87BF62E198}"/>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DA84F35A-5BDB-41F7-CD3F-EFA822329BF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516F856-6E1C-8833-E4A4-06E4C28CBA57}"/>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B4C49E73-55F1-FF14-659A-5812BF3E28B5}"/>
              </a:ext>
            </a:extLst>
          </p:cNvPr>
          <p:cNvSpPr txBox="1"/>
          <p:nvPr/>
        </p:nvSpPr>
        <p:spPr>
          <a:xfrm>
            <a:off x="1847538" y="457609"/>
            <a:ext cx="9485025" cy="3901196"/>
          </a:xfrm>
          <a:prstGeom prst="rect">
            <a:avLst/>
          </a:prstGeom>
          <a:noFill/>
        </p:spPr>
        <p:txBody>
          <a:bodyPr wrap="square">
            <a:spAutoFit/>
          </a:bodyPr>
          <a:lstStyle/>
          <a:p>
            <a:pPr indent="228600" algn="just">
              <a:lnSpc>
                <a:spcPct val="150000"/>
              </a:lnSpc>
              <a:spcAft>
                <a:spcPts val="800"/>
              </a:spcAft>
              <a:buNone/>
            </a:pPr>
            <a:r>
              <a:rPr lang="uk-UA"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своїй практиці використовую </a:t>
            </a: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 проектів.</a:t>
            </a: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Головна мета цього</a:t>
            </a:r>
            <a:r>
              <a:rPr lang="uk-UA" sz="2800" kern="100" dirty="0">
                <a:latin typeface="Calibri" panose="020F0502020204030204" pitchFamily="34" charset="0"/>
                <a:ea typeface="Times New Roman" panose="02020603050405020304" pitchFamily="18" charset="0"/>
                <a:cs typeface="Times New Roman" panose="02020603050405020304" pitchFamily="18" charset="0"/>
              </a:rPr>
              <a:t> </a:t>
            </a:r>
            <a:r>
              <a:rPr lang="uk-UA"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методу – зацікавити студентів  здобувати знання, що можуть і повинні знадобитися у житті. Орієнтований цей метод на самостійну діяльність, формує вміння самостійно обирати різні рішення, шляхи отримання інформації, генерувати ідеї, гіпотези, прогнозувати їх розв’язання.</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4EFF5987-E1B0-AF76-2FD7-BE177386F844}"/>
              </a:ext>
            </a:extLst>
          </p:cNvPr>
          <p:cNvSpPr txBox="1"/>
          <p:nvPr/>
        </p:nvSpPr>
        <p:spPr>
          <a:xfrm>
            <a:off x="1283532" y="4284299"/>
            <a:ext cx="10613036" cy="2762423"/>
          </a:xfrm>
          <a:prstGeom prst="rect">
            <a:avLst/>
          </a:prstGeom>
          <a:noFill/>
        </p:spPr>
        <p:txBody>
          <a:bodyPr wrap="square">
            <a:spAutoFit/>
          </a:bodyPr>
          <a:lstStyle/>
          <a:p>
            <a:pPr algn="just">
              <a:lnSpc>
                <a:spcPct val="150000"/>
              </a:lnSpc>
              <a:spcAft>
                <a:spcPts val="600"/>
              </a:spcAf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вивченні теми «Об’єми геометричних тіл» студенти </a:t>
            </a:r>
          </a:p>
          <a:p>
            <a:pPr algn="just">
              <a:lnSpc>
                <a:spcPct val="150000"/>
              </a:lnSpc>
              <a:spcAft>
                <a:spcPts val="600"/>
              </a:spcAf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отримали творче завдання: скласти, підібрати і розв’язати </a:t>
            </a:r>
          </a:p>
          <a:p>
            <a:pPr algn="just">
              <a:lnSpc>
                <a:spcPct val="150000"/>
              </a:lnSpc>
              <a:spcAft>
                <a:spcPts val="600"/>
              </a:spcAf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задачі на знаходження об’ємів та площ</a:t>
            </a:r>
            <a:r>
              <a:rPr lang="uk-UA" sz="2800" kern="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геометричних тіл, які використовуються на практиці.</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53546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F05E8B-7591-D8C0-702E-D3A77E261165}"/>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AAB7D3FC-C867-4F09-D23D-8D78808CC0F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DB0A45B-3FA2-D5FF-11D0-D741B7286C71}"/>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 xmlns:a16="http://schemas.microsoft.com/office/drawing/2014/main" id="{3240CA42-6A3B-362A-2968-E20CA32D98B8}"/>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10648" r="10712"/>
          <a:stretch>
            <a:fillRect/>
          </a:stretch>
        </p:blipFill>
        <p:spPr bwMode="auto">
          <a:xfrm>
            <a:off x="712470" y="522226"/>
            <a:ext cx="4671060" cy="3337560"/>
          </a:xfrm>
          <a:prstGeom prst="rect">
            <a:avLst/>
          </a:prstGeom>
          <a:noFill/>
          <a:ln>
            <a:noFill/>
          </a:ln>
          <a:extLst>
            <a:ext uri="{53640926-AAD7-44D8-BBD7-CCE9431645EC}">
              <a14:shadowObscured xmlns="" xmlns:a14="http://schemas.microsoft.com/office/drawing/2010/main"/>
            </a:ext>
          </a:extLst>
        </p:spPr>
      </p:pic>
      <p:pic>
        <p:nvPicPr>
          <p:cNvPr id="5" name="Рисунок 4">
            <a:extLst>
              <a:ext uri="{FF2B5EF4-FFF2-40B4-BE49-F238E27FC236}">
                <a16:creationId xmlns="" xmlns:a16="http://schemas.microsoft.com/office/drawing/2014/main" id="{E7817C26-DE10-DFAE-A95F-2C3C117C9300}"/>
              </a:ext>
            </a:extLst>
          </p:cNvPr>
          <p:cNvPicPr>
            <a:picLocks noChangeAspect="1"/>
          </p:cNvPicPr>
          <p:nvPr/>
        </p:nvPicPr>
        <p:blipFill rotWithShape="1">
          <a:blip r:embed="rId4">
            <a:extLst>
              <a:ext uri="{28A0092B-C50C-407E-A947-70E740481C1C}">
                <a14:useLocalDpi xmlns="" xmlns:a14="http://schemas.microsoft.com/office/drawing/2010/main" val="0"/>
              </a:ext>
            </a:extLst>
          </a:blip>
          <a:srcRect l="10906" r="10840"/>
          <a:stretch>
            <a:fillRect/>
          </a:stretch>
        </p:blipFill>
        <p:spPr bwMode="auto">
          <a:xfrm>
            <a:off x="6096000" y="522226"/>
            <a:ext cx="4648200" cy="3337560"/>
          </a:xfrm>
          <a:prstGeom prst="rect">
            <a:avLst/>
          </a:prstGeom>
          <a:noFill/>
          <a:ln>
            <a:noFill/>
          </a:ln>
          <a:extLst>
            <a:ext uri="{53640926-AAD7-44D8-BBD7-CCE9431645EC}">
              <a14:shadowObscured xmlns="" xmlns:a14="http://schemas.microsoft.com/office/drawing/2010/main"/>
            </a:ext>
          </a:extLst>
        </p:spPr>
      </p:pic>
      <p:sp>
        <p:nvSpPr>
          <p:cNvPr id="7" name="TextBox 6">
            <a:extLst>
              <a:ext uri="{FF2B5EF4-FFF2-40B4-BE49-F238E27FC236}">
                <a16:creationId xmlns="" xmlns:a16="http://schemas.microsoft.com/office/drawing/2014/main" id="{228D04FE-31A2-98A4-438A-940F426850BE}"/>
              </a:ext>
            </a:extLst>
          </p:cNvPr>
          <p:cNvSpPr txBox="1"/>
          <p:nvPr/>
        </p:nvSpPr>
        <p:spPr>
          <a:xfrm>
            <a:off x="1008088" y="4018120"/>
            <a:ext cx="10354456" cy="2238883"/>
          </a:xfrm>
          <a:prstGeom prst="rect">
            <a:avLst/>
          </a:prstGeom>
          <a:noFill/>
        </p:spPr>
        <p:txBody>
          <a:bodyPr wrap="square">
            <a:spAutoFit/>
          </a:bodyPr>
          <a:lstStyle/>
          <a:p>
            <a:pPr algn="just">
              <a:lnSpc>
                <a:spcPts val="1650"/>
              </a:lnSpc>
              <a:spcAft>
                <a:spcPts val="800"/>
              </a:spcAft>
              <a:buNone/>
            </a:pPr>
            <a:endPar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spcAft>
                <a:spcPts val="800"/>
              </a:spcAft>
              <a:buNone/>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Задача1 (Бик 1., 2Бф)</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5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Причеп </a:t>
            </a:r>
            <a:r>
              <a:rPr lang="uk-UA" sz="2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грузової</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машини що має форму прямокутного </a:t>
            </a:r>
          </a:p>
          <a:p>
            <a:pPr algn="just">
              <a:lnSpc>
                <a:spcPts val="165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паралелепіпеда заповнено піском. Довжина причепу 4м,ширина </a:t>
            </a:r>
          </a:p>
          <a:p>
            <a:pPr algn="just">
              <a:lnSpc>
                <a:spcPts val="165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3м,висота 3м. Знайдіть масу піску в причепі якщо маса 1</a:t>
            </a:r>
            <a:r>
              <a:rPr lang="uk-UA" sz="2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м</a:t>
            </a:r>
            <a:r>
              <a:rPr lang="uk-UA" sz="2800" kern="100"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піску </a:t>
            </a:r>
          </a:p>
          <a:p>
            <a:pPr algn="just">
              <a:lnSpc>
                <a:spcPts val="1650"/>
              </a:lnSpc>
              <a:spcAft>
                <a:spcPts val="800"/>
              </a:spcAft>
              <a:buNone/>
            </a:pPr>
            <a:r>
              <a:rPr lang="uk-UA"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дорівнює – 1000 кг.</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5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92504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09B6632-AD5B-2C2D-0727-8F58443A3F2B}"/>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EFBF3D29-0715-7254-CE70-35366D78CA4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9D422AE-4773-ACAA-8913-DF8775B95222}"/>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5F59EF0B-2490-30EC-1C11-D61A0E6AE9AB}"/>
              </a:ext>
            </a:extLst>
          </p:cNvPr>
          <p:cNvSpPr txBox="1"/>
          <p:nvPr/>
        </p:nvSpPr>
        <p:spPr>
          <a:xfrm>
            <a:off x="1847537" y="865113"/>
            <a:ext cx="9005341" cy="643253"/>
          </a:xfrm>
          <a:prstGeom prst="rect">
            <a:avLst/>
          </a:prstGeom>
          <a:noFill/>
        </p:spPr>
        <p:txBody>
          <a:bodyPr wrap="square">
            <a:spAutoFit/>
          </a:bodyPr>
          <a:lstStyle/>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Розв'язування нестандартних задач:</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1" algn="just">
              <a:lnSpc>
                <a:spcPts val="1650"/>
              </a:lnSpc>
              <a:spcAft>
                <a:spcPts val="600"/>
              </a:spcAft>
              <a:buSzPts val="1000"/>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Залучення студентів до пошуку оригінальних рішень.</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9304B215-B553-C747-81D4-0B6972A6B1FC}"/>
              </a:ext>
            </a:extLst>
          </p:cNvPr>
          <p:cNvSpPr txBox="1"/>
          <p:nvPr/>
        </p:nvSpPr>
        <p:spPr>
          <a:xfrm>
            <a:off x="1379095" y="2603823"/>
            <a:ext cx="9998439" cy="954107"/>
          </a:xfrm>
          <a:prstGeom prst="rect">
            <a:avLst/>
          </a:prstGeom>
          <a:noFill/>
        </p:spPr>
        <p:txBody>
          <a:bodyPr wrap="square">
            <a:spAutoFit/>
          </a:bodyPr>
          <a:lstStyle/>
          <a:p>
            <a:r>
              <a:rPr lang="uk-UA" sz="28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Постановка запитань, що стимулюють мислення:</a:t>
            </a:r>
            <a:r>
              <a:rPr lang="uk-UA" sz="2800"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uk-UA" sz="2800" kern="0" spc="10" dirty="0">
                <a:effectLst/>
                <a:latin typeface="Times New Roman" panose="02020603050405020304" pitchFamily="18" charset="0"/>
                <a:ea typeface="Times New Roman" panose="02020603050405020304" pitchFamily="18" charset="0"/>
                <a:cs typeface="Times New Roman" panose="02020603050405020304" pitchFamily="18" charset="0"/>
              </a:rPr>
              <a:t>Спонукання у до аналізу, порівняння та узагальнення</a:t>
            </a:r>
            <a:endParaRPr lang="uk-UA"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B11B8B3-661B-6CA2-C10B-DA654EBA8428}"/>
              </a:ext>
            </a:extLst>
          </p:cNvPr>
          <p:cNvSpPr txBox="1"/>
          <p:nvPr/>
        </p:nvSpPr>
        <p:spPr>
          <a:xfrm>
            <a:off x="1847536" y="4486892"/>
            <a:ext cx="9170233" cy="1276119"/>
          </a:xfrm>
          <a:prstGeom prst="rect">
            <a:avLst/>
          </a:prstGeom>
          <a:noFill/>
        </p:spPr>
        <p:txBody>
          <a:bodyPr wrap="square">
            <a:spAutoFit/>
          </a:bodyPr>
          <a:lstStyle/>
          <a:p>
            <a:pPr marL="342900" lvl="0" indent="-342900">
              <a:lnSpc>
                <a:spcPts val="1650"/>
              </a:lnSpc>
              <a:spcAft>
                <a:spcPts val="800"/>
              </a:spcAft>
              <a:buFont typeface="Wingdings" panose="05000000000000000000" pitchFamily="2" charset="2"/>
              <a:buChar char=""/>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Розвиток самостійності та пізнавального інтересу:</a:t>
            </a:r>
          </a:p>
          <a:p>
            <a:pPr marL="342900" lvl="0" indent="-342900">
              <a:lnSpc>
                <a:spcPts val="1650"/>
              </a:lnSpc>
              <a:spcAft>
                <a:spcPts val="800"/>
              </a:spcAft>
              <a:buFont typeface="Wingdings" panose="05000000000000000000" pitchFamily="2" charset="2"/>
              <a:buChar char=""/>
            </a:pP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ts val="1650"/>
              </a:lnSpc>
              <a:spcAft>
                <a:spcPts val="600"/>
              </a:spcAft>
              <a:buSzPts val="1000"/>
              <a:buFont typeface="Courier New" panose="02070309020205020404" pitchFamily="49" charset="0"/>
              <a:buChar char="o"/>
              <a:tabLst>
                <a:tab pos="914400" algn="l"/>
              </a:tabLst>
            </a:pPr>
            <a:r>
              <a:rPr lang="uk-UA" sz="28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Створення ситуацій успіху:</a:t>
            </a:r>
          </a:p>
          <a:p>
            <a:pPr marL="742950" lvl="1" indent="-285750">
              <a:lnSpc>
                <a:spcPts val="1650"/>
              </a:lnSpc>
              <a:spcAft>
                <a:spcPts val="600"/>
              </a:spcAft>
              <a:buSzPts val="1000"/>
              <a:buFont typeface="Courier New" panose="02070309020205020404" pitchFamily="49" charset="0"/>
              <a:buChar char="o"/>
              <a:tabLst>
                <a:tab pos="914400" algn="l"/>
              </a:tabLst>
            </a:pPr>
            <a:r>
              <a:rPr lang="uk-UA" sz="2800" kern="0" spc="10" dirty="0">
                <a:effectLst/>
                <a:latin typeface="Times New Roman" panose="02020603050405020304" pitchFamily="18" charset="0"/>
                <a:ea typeface="Times New Roman" panose="02020603050405020304" pitchFamily="18" charset="0"/>
                <a:cs typeface="Times New Roman" panose="02020603050405020304" pitchFamily="18" charset="0"/>
              </a:rPr>
              <a:t> Позитивне підкріплення досягнень учнів.</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05075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15AB4E8-1548-075A-EC8C-22CE76FB1430}"/>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BA002162-B8A2-B0E0-4EC0-1873DF1A217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64D7503C-C13C-9F43-0B67-7ADE3A50AE89}"/>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2F383824-D13E-06B4-952F-7F9FEFB51B62}"/>
              </a:ext>
            </a:extLst>
          </p:cNvPr>
          <p:cNvSpPr txBox="1"/>
          <p:nvPr/>
        </p:nvSpPr>
        <p:spPr>
          <a:xfrm>
            <a:off x="209862" y="754501"/>
            <a:ext cx="10792918" cy="5796459"/>
          </a:xfrm>
          <a:prstGeom prst="rect">
            <a:avLst/>
          </a:prstGeom>
          <a:noFill/>
        </p:spPr>
        <p:txBody>
          <a:bodyPr wrap="square">
            <a:spAutoFit/>
          </a:bodyPr>
          <a:lstStyle/>
          <a:p>
            <a:pPr marL="342900" lvl="0" indent="-342900" algn="ctr">
              <a:spcAft>
                <a:spcPts val="800"/>
              </a:spcAft>
              <a:buSzPts val="1000"/>
              <a:buFont typeface="Symbol" panose="05050102010706020507" pitchFamily="18" charset="2"/>
              <a:buChar char=""/>
              <a:tabLst>
                <a:tab pos="457200" algn="l"/>
              </a:tabLst>
            </a:pP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Для активізації пізнавальної діяльності</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використовую </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самостійну роботу</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студентів</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800"/>
              </a:spcAft>
              <a:buSzPts val="1000"/>
              <a:buFont typeface="Symbol" panose="05050102010706020507" pitchFamily="18" charset="2"/>
              <a:buChar char=""/>
              <a:tabLst>
                <a:tab pos="457200" algn="l"/>
              </a:tabLst>
            </a:pP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Самостійне виконання завдання</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 найнадійніший показник якості знань, умінь  і навичок здобувачів освіти. Організація самостійної роботи найважчий етап уроку. На  цьому етапі використовую підготовчі вправи, картки з диференційованими завданнями, картки – інструкції,  картки- підказки, розв’язки вправ за алгоритмом, роботу з підручником, продумую послідовність завдань, варіантність, їх коментування, наочність. Самостійна робота </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дозволяє формувати</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практичні і трудові уміння, навички самоосвіти. </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Розвиває</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пізнавальний інтерес, активність, мислення, волю. </a:t>
            </a:r>
            <a:r>
              <a:rPr lang="uk-UA" sz="28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Спонукає</a:t>
            </a:r>
            <a:r>
              <a:rPr lang="uk-UA" sz="28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до продуктивного мислення, застосування набутих знань і умінь, вияву ініціативи, змагання.</a:t>
            </a: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757458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28D4A30-FBA2-3276-C744-C3CD51F7F1FA}"/>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8209DFB4-80E7-2D71-B307-967F772FA95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1B8DB574-3C00-BC53-9E34-DFC684A31FFE}"/>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A4B741AC-E071-FA19-6E07-8918F96BCC92}"/>
              </a:ext>
            </a:extLst>
          </p:cNvPr>
          <p:cNvSpPr txBox="1"/>
          <p:nvPr/>
        </p:nvSpPr>
        <p:spPr>
          <a:xfrm>
            <a:off x="599607" y="963406"/>
            <a:ext cx="10687986" cy="4224041"/>
          </a:xfrm>
          <a:prstGeom prst="rect">
            <a:avLst/>
          </a:prstGeom>
          <a:noFill/>
        </p:spPr>
        <p:txBody>
          <a:bodyPr wrap="square">
            <a:spAutoFit/>
          </a:bodyPr>
          <a:lstStyle/>
          <a:p>
            <a:pPr marL="342900" lvl="0" indent="-342900" algn="just">
              <a:lnSpc>
                <a:spcPts val="1610"/>
              </a:lnSpc>
              <a:buSzPts val="1000"/>
              <a:buFont typeface="Symbol" panose="05050102010706020507" pitchFamily="18" charset="2"/>
              <a:buChar char=""/>
              <a:tabLst>
                <a:tab pos="457200" algn="l"/>
              </a:tabLst>
            </a:pP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Щоб зробити процес навчання ще більш ефективним, використовую метод </a:t>
            </a:r>
            <a:r>
              <a:rPr lang="uk-UA" sz="24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стимулювання учіння – </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це метод, при допомозі якого в  студентів формуються певні стимули пізнання.</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10"/>
              </a:lnSpc>
              <a:buSzPts val="1000"/>
              <a:buFont typeface="Symbol" panose="05050102010706020507" pitchFamily="18" charset="2"/>
              <a:buChar char=""/>
              <a:tabLst>
                <a:tab pos="457200" algn="l"/>
              </a:tabLst>
            </a:pP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ts val="1610"/>
              </a:lnSpc>
              <a:buSzPts val="1000"/>
              <a:buFont typeface="Symbol" panose="05050102010706020507" pitchFamily="18" charset="2"/>
              <a:buChar char=""/>
              <a:tabLst>
                <a:tab pos="457200" algn="l"/>
              </a:tabLst>
            </a:pP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Перш за все звертаю увагу на поточні оцінки для їх стимулювання. Студент </a:t>
            </a:r>
          </a:p>
          <a:p>
            <a:pPr marL="342900" lvl="0" indent="-342900" algn="just">
              <a:lnSpc>
                <a:spcPts val="1610"/>
              </a:lnSpc>
              <a:buSzPts val="1000"/>
              <a:buFont typeface="Symbol" panose="05050102010706020507" pitchFamily="18" charset="2"/>
              <a:buChar char=""/>
              <a:tabLst>
                <a:tab pos="457200" algn="l"/>
              </a:tabLst>
            </a:pPr>
            <a:endParaRPr lang="uk-UA" sz="2400" kern="0" dirty="0">
              <a:solidFill>
                <a:srgbClr val="333333"/>
              </a:solidFill>
              <a:latin typeface="Times New Roman CYR"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610"/>
              </a:lnSpc>
              <a:buSzPts val="1000"/>
              <a:buFont typeface="Symbol" panose="05050102010706020507" pitchFamily="18" charset="2"/>
              <a:buChar char=""/>
              <a:tabLst>
                <a:tab pos="457200" algn="l"/>
              </a:tabLst>
            </a:pP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повинен вчитись переможно. Починаю з легших завдань і ускладнюю матеріал поступово, щоб кількість хороших оцінок не зменшувалась. Це є одним із видів заохочення навчальної діяльності школяра. Інші види заохочень – похвала учня перед класом, перед батьками,  довірлива бесіда з учнями тощо.</a:t>
            </a:r>
          </a:p>
          <a:p>
            <a:pPr marL="342900" lvl="0" indent="-342900" algn="just">
              <a:lnSpc>
                <a:spcPts val="1610"/>
              </a:lnSpc>
              <a:buSzPts val="1000"/>
              <a:buFont typeface="Symbol" panose="05050102010706020507" pitchFamily="18" charset="2"/>
              <a:buChar char=""/>
              <a:tabLst>
                <a:tab pos="457200" algn="l"/>
              </a:tabLst>
            </a:pP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10"/>
              </a:lnSpc>
              <a:buSzPts val="1000"/>
              <a:buFont typeface="Symbol" panose="05050102010706020507" pitchFamily="18" charset="2"/>
              <a:buChar char=""/>
              <a:tabLst>
                <a:tab pos="457200" algn="l"/>
              </a:tabLst>
            </a:pP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Також до прийомів стимулювання </a:t>
            </a:r>
            <a:r>
              <a:rPr lang="uk-UA" sz="2400" kern="0" dirty="0" err="1">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відношу</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10"/>
              </a:lnSpc>
              <a:buSzPts val="1000"/>
              <a:buFont typeface="Symbol" panose="05050102010706020507" pitchFamily="18" charset="2"/>
              <a:buChar char=""/>
              <a:tabLst>
                <a:tab pos="457200" algn="l"/>
              </a:tabLst>
            </a:pPr>
            <a:r>
              <a:rPr lang="uk-UA"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uk-UA"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стимулювання учнів до доповнення й аналізу відповідей товаришів;</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10"/>
              </a:lnSpc>
              <a:buSzPts val="1000"/>
              <a:buFont typeface="Symbol" panose="05050102010706020507" pitchFamily="18" charset="2"/>
              <a:buChar char=""/>
              <a:tabLst>
                <a:tab pos="457200" algn="l"/>
              </a:tabLst>
            </a:pPr>
            <a:r>
              <a:rPr lang="uk-UA"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uk-UA"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стимулювання до рецензування – знаходження й відзначення позитивних моментів в попередньому висловлюванні, показ варіантів удосконалення у висловлюваннях товаришів;</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10"/>
              </a:lnSpc>
              <a:spcAft>
                <a:spcPts val="800"/>
              </a:spcAft>
              <a:buSzPts val="1000"/>
              <a:buFont typeface="Symbol" panose="05050102010706020507" pitchFamily="18" charset="2"/>
              <a:buChar char=""/>
              <a:tabLst>
                <a:tab pos="457200" algn="l"/>
              </a:tabLst>
            </a:pPr>
            <a:r>
              <a:rPr lang="uk-UA"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uk-UA" sz="24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підтримання прагнення студента пропонувати свій спосіб роботи, аналіз в процесі уроку різних способів, що пропонують </a:t>
            </a:r>
            <a:r>
              <a:rPr lang="uk-UA" sz="2400" kern="0" dirty="0">
                <a:solidFill>
                  <a:srgbClr val="333333"/>
                </a:solidFill>
                <a:latin typeface="Times New Roman CYR" panose="02020603050405020304" pitchFamily="18" charset="0"/>
                <a:ea typeface="Times New Roman" panose="02020603050405020304" pitchFamily="18" charset="0"/>
                <a:cs typeface="Times New Roman" panose="02020603050405020304" pitchFamily="18" charset="0"/>
              </a:rPr>
              <a:t>одногрупники</a:t>
            </a:r>
            <a:r>
              <a:rPr lang="uk-UA" sz="24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звертання уваги на найраціональніші, відзначення і підтримка оригінальних.</a:t>
            </a:r>
            <a:endParaRPr lang="uk-U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336616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B1EBF54-9EFC-2B58-3B2C-CC0F0FC6A647}"/>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0B3B3944-EB05-8CC5-5D66-8F1F41C07EB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56AD31A-C8FB-B116-08AF-0083080DF4B6}"/>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702B4D6F-EF77-1AD1-D5D2-00EE436F643D}"/>
              </a:ext>
            </a:extLst>
          </p:cNvPr>
          <p:cNvSpPr txBox="1"/>
          <p:nvPr/>
        </p:nvSpPr>
        <p:spPr>
          <a:xfrm>
            <a:off x="989351" y="1484026"/>
            <a:ext cx="10268262" cy="3539430"/>
          </a:xfrm>
          <a:prstGeom prst="rect">
            <a:avLst/>
          </a:prstGeom>
          <a:noFill/>
        </p:spPr>
        <p:txBody>
          <a:bodyPr wrap="square">
            <a:spAutoFit/>
          </a:bodyPr>
          <a:lstStyle/>
          <a:p>
            <a:r>
              <a:rPr lang="uk-UA" sz="2800" dirty="0">
                <a:solidFill>
                  <a:srgbClr val="0A0000"/>
                </a:solidFill>
                <a:effectLst/>
                <a:latin typeface="Times New Roman" panose="02020603050405020304" pitchFamily="18" charset="0"/>
                <a:ea typeface="Times New Roman" panose="02020603050405020304" pitchFamily="18" charset="0"/>
                <a:cs typeface="Times New Roman" panose="02020603050405020304" pitchFamily="18" charset="0"/>
              </a:rPr>
              <a:t>Питання активізації пізнавальної діяльності здобувачів освіти відносять до  числа найбільш актуальних   проблем сучасної  педагогічної  науки  і практики. Реалізація принципу активності в навчанні має певне значення, оскільки  від якості навчання, як діяльності залежить результат навчання, розвитку та виховання підростаючого покоління.  Ключовою проблемою у вирішенні завдання підвищення ефективності та якості навчального процесу є їх активізація навчання.</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0266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4A5EB7-BC82-B7BC-F2CD-8EE3552161BE}"/>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FEEC750B-6573-770D-EF00-D4B83832C13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1519"/>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188C16FF-97B3-B478-3E26-E13173985188}"/>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DDD21645-C505-F7C3-5792-DFAFEA5D7F87}"/>
              </a:ext>
            </a:extLst>
          </p:cNvPr>
          <p:cNvSpPr txBox="1"/>
          <p:nvPr/>
        </p:nvSpPr>
        <p:spPr>
          <a:xfrm>
            <a:off x="3346554" y="2884670"/>
            <a:ext cx="6932950" cy="463588"/>
          </a:xfrm>
          <a:prstGeom prst="rect">
            <a:avLst/>
          </a:prstGeom>
          <a:noFill/>
        </p:spPr>
        <p:txBody>
          <a:bodyPr wrap="square">
            <a:spAutoFit/>
          </a:bodyPr>
          <a:lstStyle/>
          <a:p>
            <a:pPr indent="449580" algn="just">
              <a:lnSpc>
                <a:spcPts val="2100"/>
              </a:lnSpc>
              <a:spcAft>
                <a:spcPts val="800"/>
              </a:spcAft>
            </a:pPr>
            <a:r>
              <a:rPr lang="ru-RU" sz="4400" b="1" kern="100" dirty="0">
                <a:solidFill>
                  <a:srgbClr val="0070C0"/>
                </a:solidFill>
                <a:effectLst/>
                <a:latin typeface="Monotype Corsiva" panose="03010101010201010101" pitchFamily="66" charset="0"/>
                <a:ea typeface="Times New Roman" panose="02020603050405020304" pitchFamily="18" charset="0"/>
                <a:cs typeface="Times New Roman" panose="02020603050405020304" pitchFamily="18" charset="0"/>
              </a:rPr>
              <a:t>ДЯКУЮ ЗА УВАГУ.</a:t>
            </a:r>
            <a:endParaRPr lang="uk-UA" sz="4400" b="1" kern="100" dirty="0">
              <a:solidFill>
                <a:srgbClr val="0070C0"/>
              </a:solidFill>
              <a:effectLst/>
              <a:latin typeface="Monotype Corsiva" panose="030101010102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43315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1BCBB665-C36F-7809-B611-CF30B788D46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4B0DAC7-284D-99CB-F1C9-6619ED5C1B8C}"/>
              </a:ext>
            </a:extLst>
          </p:cNvPr>
          <p:cNvSpPr txBox="1"/>
          <p:nvPr/>
        </p:nvSpPr>
        <p:spPr>
          <a:xfrm>
            <a:off x="1514006" y="944380"/>
            <a:ext cx="9278911" cy="10354694"/>
          </a:xfrm>
          <a:prstGeom prst="rect">
            <a:avLst/>
          </a:prstGeom>
          <a:noFill/>
        </p:spPr>
        <p:txBody>
          <a:bodyPr wrap="square">
            <a:spAutoFit/>
          </a:bodyPr>
          <a:lstStyle/>
          <a:p>
            <a:pPr indent="228600" algn="just">
              <a:lnSpc>
                <a:spcPct val="150000"/>
              </a:lnSpc>
              <a:spcAft>
                <a:spcPts val="1000"/>
              </a:spcAft>
            </a:pPr>
            <a:r>
              <a:rPr lang="uk-UA" sz="32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Перед навчальними закладами постає першочергове завдання: виплекати таку особистість, навчити особистість жити – сформувати світогляд, виробити свою позицію в житті, ставлення себе до інших, діяти відповідно до поставленого перед собою завдання. Для нашого часу важливим є не лише зміст навчання,  а й процес його передачі, результативність. Сьогодні освіта має вирішувати дві головні функції: готувати кадри для суспільства і людину до життя у ньому. Завдання учителя – організувати навчання так, щоб у ньому всі здобувачі освіти  брали активну участь, отримували знання, самостійно й активно моделювали ситуації та розв’язували певні задачі.</a:t>
            </a:r>
            <a:endParaRPr lang="uk-UA"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7396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F01AEB8-EAA1-373A-7859-EE5C93931E79}"/>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A8927FC1-F060-7AF3-9772-8918D412100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4FDB5F6A-03D2-C829-7A59-EBCDDEC126DD}"/>
              </a:ext>
            </a:extLst>
          </p:cNvPr>
          <p:cNvSpPr txBox="1"/>
          <p:nvPr/>
        </p:nvSpPr>
        <p:spPr>
          <a:xfrm>
            <a:off x="1049310" y="716917"/>
            <a:ext cx="9728617" cy="4524315"/>
          </a:xfrm>
          <a:prstGeom prst="rect">
            <a:avLst/>
          </a:prstGeom>
          <a:noFill/>
        </p:spPr>
        <p:txBody>
          <a:bodyPr wrap="square">
            <a:spAutoFit/>
          </a:bodyPr>
          <a:lstStyle/>
          <a:p>
            <a:pPr algn="just">
              <a:spcAft>
                <a:spcPts val="800"/>
              </a:spcAft>
            </a:pPr>
            <a:r>
              <a:rPr lang="uk-UA" sz="32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Проблема, над якою я працюю, </a:t>
            </a:r>
            <a:r>
              <a:rPr lang="uk-UA" sz="32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активізація </a:t>
            </a:r>
            <a:r>
              <a:rPr lang="uk-UA" sz="3200" b="1" kern="0" dirty="0" err="1">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пізнавально</a:t>
            </a:r>
            <a:r>
              <a:rPr lang="uk-UA" sz="32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 розумової діяльності</a:t>
            </a:r>
            <a:r>
              <a:rPr lang="uk-UA" sz="32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a:t>
            </a:r>
            <a:r>
              <a:rPr lang="uk-UA" sz="32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студентів на заняттях математики в сучасних умовах.</a:t>
            </a:r>
            <a:r>
              <a:rPr lang="uk-UA" sz="32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Й. – В. Гейне писав: «Кажуть, що посередині між двома протилежними думками лежить істина. В жодному разі! Між ними лежить проблема.» Отож, як викладати математику, щоб у молоді не втрачалась зацікавленість до предмета, щоб праця давала високий результат.</a:t>
            </a:r>
            <a:r>
              <a:rPr lang="uk-UA"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2333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4D23AC1-F223-421D-1B4E-3F40039C07B3}"/>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1EB22219-266D-AFD8-6CBB-1AB6540046E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CEA99AC-7608-0D82-5487-8A0907C7B3C7}"/>
              </a:ext>
            </a:extLst>
          </p:cNvPr>
          <p:cNvSpPr txBox="1"/>
          <p:nvPr/>
        </p:nvSpPr>
        <p:spPr>
          <a:xfrm>
            <a:off x="4077326" y="1768839"/>
            <a:ext cx="9668654" cy="422167"/>
          </a:xfrm>
          <a:prstGeom prst="rect">
            <a:avLst/>
          </a:prstGeom>
          <a:noFill/>
        </p:spPr>
        <p:txBody>
          <a:bodyPr wrap="square">
            <a:spAutoFit/>
          </a:bodyPr>
          <a:lstStyle/>
          <a:p>
            <a:pPr algn="just">
              <a:lnSpc>
                <a:spcPct val="150000"/>
              </a:lnSpc>
              <a:spcAft>
                <a:spcPts val="1000"/>
              </a:spcAft>
            </a:pPr>
            <a:r>
              <a:rPr lang="uk-UA" sz="1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6B077CCE-0C8B-BA50-3B77-B01668D29A38}"/>
              </a:ext>
            </a:extLst>
          </p:cNvPr>
          <p:cNvSpPr txBox="1"/>
          <p:nvPr/>
        </p:nvSpPr>
        <p:spPr>
          <a:xfrm>
            <a:off x="988834" y="481281"/>
            <a:ext cx="10614586" cy="5558316"/>
          </a:xfrm>
          <a:prstGeom prst="rect">
            <a:avLst/>
          </a:prstGeom>
          <a:noFill/>
        </p:spPr>
        <p:txBody>
          <a:bodyPr wrap="square">
            <a:spAutoFit/>
          </a:bodyPr>
          <a:lstStyle/>
          <a:p>
            <a:pPr indent="228600" algn="just">
              <a:lnSpc>
                <a:spcPct val="150000"/>
              </a:lnSpc>
              <a:spcAft>
                <a:spcPts val="1000"/>
              </a:spcAft>
            </a:pPr>
            <a:r>
              <a:rPr lang="uk-UA" sz="30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Для мене при відповіді на це запитання важливим є вибір і правильне поєднання різних методів навчання з метою </a:t>
            </a:r>
            <a:r>
              <a:rPr lang="uk-UA" sz="30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активізації </a:t>
            </a:r>
            <a:r>
              <a:rPr lang="uk-UA" sz="3000" b="1" kern="0" dirty="0" err="1">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пізнавально</a:t>
            </a:r>
            <a:r>
              <a:rPr lang="uk-UA" sz="3000" b="1"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 розумової діяльності студентів. </a:t>
            </a:r>
            <a:r>
              <a:rPr lang="uk-UA" sz="3000" kern="0" dirty="0">
                <a:solidFill>
                  <a:srgbClr val="333333"/>
                </a:solidFill>
                <a:effectLst/>
                <a:latin typeface="Times New Roman CYR" panose="02020603050405020304" pitchFamily="18" charset="0"/>
                <a:ea typeface="Times New Roman" panose="02020603050405020304" pitchFamily="18" charset="0"/>
                <a:cs typeface="Times New Roman" panose="02020603050405020304" pitchFamily="18" charset="0"/>
              </a:rPr>
              <a:t>А це вимагає від мене відповідних знань, умінь і педагогічної майстерності. Я переконана, що не існує універсального методу навчання, який гарантує успіх. Багато залежить від рівня розумової діяльності здобувачів освіти та їх базових знань, а також   умінь і професіоналізму вчителя.</a:t>
            </a:r>
            <a:endParaRPr lang="uk-UA"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0633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3C4D093-D2D1-EB83-B14A-46DD87ADFAA7}"/>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0F13AEB6-534A-3751-5817-745E51BC5EC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4F665F0-3BA7-62C0-FCA3-7B62CE86B015}"/>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EA261AA6-A8D9-29BB-B7B9-5CA46049A937}"/>
              </a:ext>
            </a:extLst>
          </p:cNvPr>
          <p:cNvSpPr txBox="1"/>
          <p:nvPr/>
        </p:nvSpPr>
        <p:spPr>
          <a:xfrm>
            <a:off x="1150883" y="1561855"/>
            <a:ext cx="9065171" cy="7109639"/>
          </a:xfrm>
          <a:prstGeom prst="rect">
            <a:avLst/>
          </a:prstGeom>
          <a:noFill/>
        </p:spPr>
        <p:txBody>
          <a:bodyPr wrap="square">
            <a:spAutoFit/>
          </a:bodyPr>
          <a:lstStyle/>
          <a:p>
            <a:pPr algn="just">
              <a:lnSpc>
                <a:spcPct val="150000"/>
              </a:lnSpc>
              <a:spcAft>
                <a:spcPts val="800"/>
              </a:spcAft>
            </a:pPr>
            <a:r>
              <a:rPr lang="uk-UA" sz="3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Ця діяльність має спрямовуватися вчителем, а тому він повинен формувати в них відповідну мо­тивацію. Якщо не робити цього, то стає цілком ре­альною небезпека, про яку говорив </a:t>
            </a:r>
            <a:r>
              <a:rPr lang="uk-UA" sz="32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В.О.Сухомлинський</a:t>
            </a:r>
            <a:r>
              <a:rPr lang="uk-UA" sz="32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«Усі наші задуми, усі пошуки і побудови зво­дяться нанівець, якщо нема в учня бажання вчити­ся».</a:t>
            </a:r>
          </a:p>
          <a:p>
            <a:pPr algn="just">
              <a:lnSpc>
                <a:spcPts val="1610"/>
              </a:lnSpc>
              <a:spcAft>
                <a:spcPts val="800"/>
              </a:spcAft>
            </a:pPr>
            <a:endParaRPr lang="uk-UA" kern="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10"/>
              </a:lnSpc>
              <a:spcAft>
                <a:spcPts val="800"/>
              </a:spcAft>
            </a:pPr>
            <a:endParaRPr lang="uk-UA" sz="14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10"/>
              </a:lnSpc>
              <a:spcAft>
                <a:spcPts val="800"/>
              </a:spcAft>
            </a:pPr>
            <a:endParaRPr lang="uk-UA" sz="1400" kern="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10"/>
              </a:lnSpc>
              <a:spcAft>
                <a:spcPts val="800"/>
              </a:spcAft>
            </a:pPr>
            <a:endParaRPr lang="uk-UA" sz="14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10"/>
              </a:lnSpc>
              <a:spcAft>
                <a:spcPts val="800"/>
              </a:spcAft>
            </a:pPr>
            <a:endParaRPr lang="uk-UA" sz="1400" kern="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10"/>
              </a:lnSpc>
              <a:spcAft>
                <a:spcPts val="800"/>
              </a:spcAf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74976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FD4CD3D-8B14-8390-D043-3BAF0EE92155}"/>
            </a:ext>
          </a:extLst>
        </p:cNvPr>
        <p:cNvGrpSpPr/>
        <p:nvPr/>
      </p:nvGrpSpPr>
      <p:grpSpPr>
        <a:xfrm>
          <a:off x="0" y="0"/>
          <a:ext cx="0" cy="0"/>
          <a:chOff x="0" y="0"/>
          <a:chExt cx="0" cy="0"/>
        </a:xfrm>
      </p:grpSpPr>
      <p:pic>
        <p:nvPicPr>
          <p:cNvPr id="1026" name="Picture 2" descr="Фон для презентации деловой стиль - фото и картинки: 79 штук">
            <a:extLst>
              <a:ext uri="{FF2B5EF4-FFF2-40B4-BE49-F238E27FC236}">
                <a16:creationId xmlns="" xmlns:a16="http://schemas.microsoft.com/office/drawing/2014/main" id="{D2780E07-5CDC-DE5C-9160-8C68256C726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78E9519-7CFB-94CE-6590-69C030243D4A}"/>
              </a:ext>
            </a:extLst>
          </p:cNvPr>
          <p:cNvSpPr txBox="1"/>
          <p:nvPr/>
        </p:nvSpPr>
        <p:spPr>
          <a:xfrm>
            <a:off x="4077326" y="1768839"/>
            <a:ext cx="9668654" cy="4221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uk-UA" sz="1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uk-U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3F1A5015-0801-3760-C405-FE11C782E238}"/>
              </a:ext>
            </a:extLst>
          </p:cNvPr>
          <p:cNvSpPr txBox="1"/>
          <p:nvPr/>
        </p:nvSpPr>
        <p:spPr>
          <a:xfrm>
            <a:off x="704539" y="824459"/>
            <a:ext cx="10867868" cy="7538667"/>
          </a:xfrm>
          <a:prstGeom prst="rect">
            <a:avLst/>
          </a:prstGeom>
          <a:noFill/>
        </p:spPr>
        <p:txBody>
          <a:bodyPr wrap="square">
            <a:spAutoFit/>
          </a:bodyPr>
          <a:lstStyle/>
          <a:p>
            <a:pPr algn="just">
              <a:lnSpc>
                <a:spcPts val="1950"/>
              </a:lnSpc>
              <a:spcAft>
                <a:spcPts val="750"/>
              </a:spcAft>
              <a:buNone/>
            </a:pP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 напрямки активізації </a:t>
            </a:r>
            <a:r>
              <a:rPr lang="uk-UA" sz="2800" b="1"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пізнавально</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-розумової діяльності:</a:t>
            </a:r>
          </a:p>
          <a:p>
            <a:pPr algn="just">
              <a:lnSpc>
                <a:spcPts val="1950"/>
              </a:lnSpc>
              <a:spcAft>
                <a:spcPts val="750"/>
              </a:spcAft>
              <a:buNone/>
            </a:pPr>
            <a:endParaRPr lang="uk-UA"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650"/>
              </a:lnSpc>
              <a:spcAft>
                <a:spcPts val="600"/>
              </a:spcAft>
              <a:buFont typeface="Wingdings" panose="05000000000000000000" pitchFamily="2" charset="2"/>
              <a:buChar char=""/>
            </a:pPr>
            <a:r>
              <a:rPr lang="uk-UA" sz="28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Впровадження сучасних технологій:</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600"/>
              </a:spcAft>
              <a:buSzPts val="1000"/>
              <a:buFont typeface="Courier New" panose="02070309020205020404" pitchFamily="49" charset="0"/>
              <a:buChar char="o"/>
              <a:tabLst>
                <a:tab pos="914400" algn="l"/>
              </a:tabLst>
            </a:pPr>
            <a:endPar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Інтерактивні дошки та планшети:</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Використання </a:t>
            </a:r>
          </a:p>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інтерактивних можливостей для представлення матеріалу та </a:t>
            </a:r>
          </a:p>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розв'язування задач.</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600"/>
              </a:spcAft>
              <a:buSzPts val="1000"/>
              <a:buFont typeface="Courier New" panose="02070309020205020404" pitchFamily="49" charset="0"/>
              <a:buChar char="o"/>
              <a:tabLst>
                <a:tab pos="914400" algn="l"/>
              </a:tabLst>
            </a:pPr>
            <a:endPar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Онлайн-платформи та мобільні додатки:</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Використання </a:t>
            </a:r>
          </a:p>
          <a:p>
            <a:pPr marL="742950" lvl="1" indent="-285750" algn="just">
              <a:lnSpc>
                <a:spcPts val="1650"/>
              </a:lnSpc>
              <a:spcAft>
                <a:spcPts val="6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освітніх ресурсів, які пропонують інтерактивні вправи та тести.</a:t>
            </a:r>
            <a:endParaRPr lang="uk-UA"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r>
              <a:rPr lang="uk-UA" sz="2800" b="1"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Математичні симуляції та віртуальні лабораторії:</a:t>
            </a: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Створення </a:t>
            </a:r>
          </a:p>
          <a:p>
            <a:pPr marL="742950" lvl="1" indent="-285750" algn="just">
              <a:lnSpc>
                <a:spcPts val="1650"/>
              </a:lnSpc>
              <a:spcAft>
                <a:spcPts val="8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можливостей для експериментів та візуалізації математичних </a:t>
            </a:r>
          </a:p>
          <a:p>
            <a:pPr marL="742950" lvl="1" indent="-285750" algn="just">
              <a:lnSpc>
                <a:spcPts val="1650"/>
              </a:lnSpc>
              <a:spcAft>
                <a:spcPts val="800"/>
              </a:spcAft>
              <a:buSzPts val="1000"/>
              <a:buFont typeface="Courier New" panose="02070309020205020404" pitchFamily="49" charset="0"/>
              <a:buChar char="o"/>
              <a:tabLst>
                <a:tab pos="914400" algn="l"/>
              </a:tabLst>
            </a:pPr>
            <a:r>
              <a:rPr lang="uk-UA" sz="2800" kern="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понять.</a:t>
            </a: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400" kern="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ts val="1650"/>
              </a:lnSpc>
              <a:spcAft>
                <a:spcPts val="800"/>
              </a:spcAft>
              <a:buSzPts val="1000"/>
              <a:buFont typeface="Courier New" panose="02070309020205020404" pitchFamily="49" charset="0"/>
              <a:buChar char="o"/>
              <a:tabLst>
                <a:tab pos="914400" algn="l"/>
              </a:tabLs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41097475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2143</Words>
  <Application>Microsoft Office PowerPoint</Application>
  <PresentationFormat>Произвольный</PresentationFormat>
  <Paragraphs>270</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Завучи</cp:lastModifiedBy>
  <cp:revision>38</cp:revision>
  <dcterms:created xsi:type="dcterms:W3CDTF">2025-07-02T02:51:09Z</dcterms:created>
  <dcterms:modified xsi:type="dcterms:W3CDTF">2025-07-24T08:05:43Z</dcterms:modified>
</cp:coreProperties>
</file>