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2" r:id="rId3"/>
    <p:sldId id="257" r:id="rId4"/>
    <p:sldId id="280" r:id="rId5"/>
    <p:sldId id="259" r:id="rId6"/>
    <p:sldId id="285" r:id="rId7"/>
    <p:sldId id="283" r:id="rId8"/>
    <p:sldId id="284" r:id="rId9"/>
    <p:sldId id="269" r:id="rId10"/>
    <p:sldId id="26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1000108"/>
            <a:ext cx="671517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Підсумки успішності та відвідування студентів        І</a:t>
            </a: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I</a:t>
            </a:r>
            <a:r>
              <a:rPr lang="uk-U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півріччя 2024-2025 </a:t>
            </a:r>
            <a:r>
              <a:rPr lang="uk-UA" sz="36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н.р</a:t>
            </a:r>
            <a:endParaRPr lang="ru-RU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4" name="Рисунок 3" descr="14049739467-1-777x44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071810"/>
            <a:ext cx="6211988" cy="3517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" y="0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14546" y="321468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285852" y="928670"/>
          <a:ext cx="6715172" cy="4714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4564"/>
                <a:gridCol w="2142217"/>
                <a:gridCol w="2238391"/>
              </a:tblGrid>
              <a:tr h="41170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2024-2025н.р.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2023-2024н.р.</a:t>
                      </a:r>
                      <a:endParaRPr lang="ru-RU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Середній бал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 smtClean="0"/>
                        <a:t>           4.12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4.11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%</a:t>
                      </a:r>
                      <a:r>
                        <a:rPr lang="uk-UA" sz="1800" baseline="0" dirty="0" smtClean="0"/>
                        <a:t> </a:t>
                      </a:r>
                      <a:r>
                        <a:rPr lang="uk-UA" sz="1800" dirty="0" smtClean="0"/>
                        <a:t>успішності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96,53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93.52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dirty="0" smtClean="0"/>
                        <a:t>Якість знань 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68,57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66.76</a:t>
                      </a:r>
                      <a:endParaRPr lang="ru-RU" b="1" dirty="0"/>
                    </a:p>
                  </a:txBody>
                  <a:tcPr/>
                </a:tc>
              </a:tr>
              <a:tr h="710620">
                <a:tc>
                  <a:txBody>
                    <a:bodyPr/>
                    <a:lstStyle/>
                    <a:p>
                      <a:r>
                        <a:rPr lang="uk-UA" dirty="0" smtClean="0"/>
                        <a:t>%</a:t>
                      </a:r>
                      <a:r>
                        <a:rPr lang="uk-UA" baseline="0" dirty="0" smtClean="0"/>
                        <a:t> хорошистів та відмінників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36,63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29.32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dirty="0" smtClean="0"/>
                        <a:t>Відмінники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8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dirty="0" err="1" smtClean="0"/>
                        <a:t>Хорошисти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67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44</a:t>
                      </a:r>
                      <a:endParaRPr lang="ru-RU" b="1" dirty="0"/>
                    </a:p>
                  </a:txBody>
                  <a:tcPr/>
                </a:tc>
              </a:tr>
              <a:tr h="710620">
                <a:tc>
                  <a:txBody>
                    <a:bodyPr/>
                    <a:lstStyle/>
                    <a:p>
                      <a:r>
                        <a:rPr lang="uk-UA" sz="1800" dirty="0" err="1" smtClean="0"/>
                        <a:t>Хорошисти</a:t>
                      </a:r>
                      <a:r>
                        <a:rPr lang="uk-UA" sz="1800" baseline="0" dirty="0" smtClean="0"/>
                        <a:t> </a:t>
                      </a:r>
                      <a:r>
                        <a:rPr lang="uk-UA" sz="1800" dirty="0" smtClean="0"/>
                        <a:t> з однією “3” (“6”)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30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sz="1600" dirty="0" smtClean="0"/>
                        <a:t>Невстигаючі (</a:t>
                      </a:r>
                      <a:r>
                        <a:rPr lang="uk-UA" sz="1600" dirty="0" err="1" smtClean="0"/>
                        <a:t>студ</a:t>
                      </a:r>
                      <a:r>
                        <a:rPr lang="uk-UA" sz="1600" dirty="0" smtClean="0"/>
                        <a:t>.)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15</a:t>
                      </a:r>
                      <a:endParaRPr lang="ru-RU" b="1" dirty="0"/>
                    </a:p>
                  </a:txBody>
                  <a:tcPr/>
                </a:tc>
              </a:tr>
              <a:tr h="411708">
                <a:tc>
                  <a:txBody>
                    <a:bodyPr/>
                    <a:lstStyle/>
                    <a:p>
                      <a:r>
                        <a:rPr lang="uk-UA" dirty="0" smtClean="0"/>
                        <a:t>Не атестовані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 smtClean="0"/>
                        <a:t>          2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643174" y="285728"/>
            <a:ext cx="4500594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dirty="0" smtClean="0"/>
              <a:t>Успішність І</a:t>
            </a:r>
            <a:r>
              <a:rPr lang="en-US" dirty="0" smtClean="0"/>
              <a:t>I</a:t>
            </a:r>
            <a:r>
              <a:rPr lang="uk-UA" dirty="0" smtClean="0"/>
              <a:t> півріччя  2024-2025 </a:t>
            </a:r>
            <a:r>
              <a:rPr lang="uk-UA" dirty="0" err="1" smtClean="0"/>
              <a:t>н.р</a:t>
            </a:r>
            <a:r>
              <a:rPr lang="uk-UA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571480"/>
          <a:ext cx="7929619" cy="6180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330"/>
                <a:gridCol w="743407"/>
                <a:gridCol w="650234"/>
                <a:gridCol w="929505"/>
                <a:gridCol w="802447"/>
                <a:gridCol w="844271"/>
                <a:gridCol w="490576"/>
                <a:gridCol w="650481"/>
                <a:gridCol w="650481"/>
                <a:gridCol w="719944"/>
                <a:gridCol w="642943"/>
              </a:tblGrid>
              <a:tr h="583592">
                <a:tc>
                  <a:txBody>
                    <a:bodyPr/>
                    <a:lstStyle/>
                    <a:p>
                      <a:pPr algn="l"/>
                      <a:endParaRPr lang="uk-UA" sz="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Група</a:t>
                      </a:r>
                      <a:endParaRPr lang="ru-RU" sz="1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К-сть</a:t>
                      </a:r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студ</a:t>
                      </a:r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.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Серед-ній</a:t>
                      </a:r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бал</a:t>
                      </a:r>
                      <a:endParaRPr lang="ru-RU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      </a:t>
                      </a:r>
                      <a:r>
                        <a:rPr lang="uk-UA" sz="1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%</a:t>
                      </a:r>
                    </a:p>
                    <a:p>
                      <a:pPr algn="ctr"/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Успіш-</a:t>
                      </a:r>
                      <a:endParaRPr lang="uk-UA" sz="105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ності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Якість</a:t>
                      </a:r>
                      <a:r>
                        <a:rPr lang="uk-UA" sz="105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знань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</a:t>
                      </a:r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 %</a:t>
                      </a:r>
                    </a:p>
                    <a:p>
                      <a:r>
                        <a:rPr lang="uk-UA" sz="10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хорошис</a:t>
                      </a:r>
                      <a:r>
                        <a:rPr lang="uk-UA" sz="1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. та відмін.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8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“5”</a:t>
                      </a:r>
                      <a:endParaRPr lang="ru-RU" sz="8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“4”та “5”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На “4”та”5”з 1”3”</a:t>
                      </a:r>
                      <a:endParaRPr lang="ru-RU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Мають “2</a:t>
                      </a:r>
                      <a:r>
                        <a:rPr lang="uk-UA" sz="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”</a:t>
                      </a:r>
                      <a:endParaRPr lang="ru-RU" sz="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Н/а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11340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1</a:t>
                      </a:r>
                      <a:r>
                        <a:rPr lang="uk-UA" sz="1400" b="1" i="1" baseline="0" dirty="0" smtClean="0"/>
                        <a:t> </a:t>
                      </a:r>
                      <a:r>
                        <a:rPr lang="uk-UA" sz="1400" b="1" i="1" baseline="0" dirty="0" err="1" smtClean="0"/>
                        <a:t>А</a:t>
                      </a:r>
                      <a:r>
                        <a:rPr lang="uk-UA" sz="1400" b="1" i="0" baseline="0" dirty="0" err="1" smtClean="0"/>
                        <a:t>ф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b="1" dirty="0" smtClean="0"/>
                        <a:t>    </a:t>
                      </a:r>
                      <a:r>
                        <a:rPr lang="uk-UA" sz="1600" b="1" dirty="0" smtClean="0"/>
                        <a:t>17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8.0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aseline="0" dirty="0" smtClean="0"/>
                        <a:t> 100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77.0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  35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_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_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-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 _</a:t>
                      </a:r>
                      <a:endParaRPr lang="ru-RU" sz="1800" dirty="0"/>
                    </a:p>
                  </a:txBody>
                  <a:tcPr/>
                </a:tc>
              </a:tr>
              <a:tr h="621907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1 Ф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4.06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aseline="0" dirty="0" smtClean="0"/>
                        <a:t> 100</a:t>
                      </a:r>
                      <a:endParaRPr lang="uk-UA" sz="1800" dirty="0" smtClean="0"/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68,52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38,89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_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   -</a:t>
                      </a:r>
                      <a:endParaRPr lang="ru-RU" sz="1100" dirty="0"/>
                    </a:p>
                  </a:txBody>
                  <a:tcPr/>
                </a:tc>
              </a:tr>
              <a:tr h="534690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І Б </a:t>
                      </a:r>
                      <a:r>
                        <a:rPr lang="uk-UA" sz="1400" b="1" i="0" dirty="0" smtClean="0"/>
                        <a:t>ф 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7,64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100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65,42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37,5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   -</a:t>
                      </a:r>
                      <a:endParaRPr lang="ru-RU" sz="1100" dirty="0"/>
                    </a:p>
                  </a:txBody>
                  <a:tcPr/>
                </a:tc>
              </a:tr>
              <a:tr h="511340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</a:t>
                      </a:r>
                      <a:r>
                        <a:rPr lang="en-US" sz="1400" b="1" i="1" baseline="0" dirty="0" smtClean="0"/>
                        <a:t>II</a:t>
                      </a:r>
                      <a:r>
                        <a:rPr lang="uk-UA" sz="1400" b="1" i="1" baseline="0" dirty="0" smtClean="0"/>
                        <a:t> </a:t>
                      </a:r>
                      <a:r>
                        <a:rPr lang="uk-UA" sz="1400" b="1" i="0" baseline="0" dirty="0" smtClean="0"/>
                        <a:t>ф</a:t>
                      </a:r>
                      <a:endParaRPr lang="ru-RU" sz="1400" b="1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88.24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73.0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24.0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 smtClean="0"/>
                        <a:t>   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-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  </a:t>
                      </a:r>
                      <a:r>
                        <a:rPr lang="uk-UA" sz="1400" dirty="0" smtClean="0"/>
                        <a:t>2</a:t>
                      </a:r>
                      <a:endParaRPr lang="ru-RU" sz="1400" dirty="0"/>
                    </a:p>
                  </a:txBody>
                  <a:tcPr/>
                </a:tc>
              </a:tr>
              <a:tr h="511340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 2</a:t>
                      </a:r>
                      <a:r>
                        <a:rPr lang="uk-UA" sz="1400" b="1" i="1" baseline="0" dirty="0" smtClean="0"/>
                        <a:t> АФ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3.81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94.44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60.71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27.78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  -</a:t>
                      </a:r>
                      <a:endParaRPr lang="ru-RU" sz="1800" dirty="0"/>
                    </a:p>
                  </a:txBody>
                  <a:tcPr/>
                </a:tc>
              </a:tr>
              <a:tr h="511340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2Б</a:t>
                      </a:r>
                      <a:r>
                        <a:rPr lang="uk-UA" sz="1400" b="1" i="1" baseline="0" dirty="0" smtClean="0"/>
                        <a:t>Ф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18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3,82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83.33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aseline="0" dirty="0" smtClean="0"/>
                        <a:t> 62.3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33,0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6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 _</a:t>
                      </a:r>
                      <a:endParaRPr lang="ru-RU" sz="1800" dirty="0"/>
                    </a:p>
                  </a:txBody>
                  <a:tcPr/>
                </a:tc>
              </a:tr>
              <a:tr h="668363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3А </a:t>
                      </a:r>
                      <a:r>
                        <a:rPr lang="uk-UA" sz="1400" b="1" i="0" dirty="0" smtClean="0"/>
                        <a:t>ф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14/13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3.82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100 </a:t>
                      </a:r>
                    </a:p>
                    <a:p>
                      <a:pPr algn="ctr"/>
                      <a:endParaRPr lang="ru-RU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57,0</a:t>
                      </a:r>
                    </a:p>
                    <a:p>
                      <a:pPr algn="ctr"/>
                      <a:endParaRPr lang="ru-RU" sz="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dirty="0" smtClean="0"/>
                        <a:t>  </a:t>
                      </a:r>
                      <a:r>
                        <a:rPr lang="uk-UA" sz="1800" dirty="0" smtClean="0"/>
                        <a:t>35.0</a:t>
                      </a:r>
                    </a:p>
                    <a:p>
                      <a:pPr algn="ctr"/>
                      <a:endParaRPr lang="ru-RU" sz="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-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   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 -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/>
                        <a:t>   -</a:t>
                      </a:r>
                      <a:endParaRPr lang="ru-RU" sz="1100" dirty="0" smtClean="0"/>
                    </a:p>
                    <a:p>
                      <a:r>
                        <a:rPr lang="uk-UA" sz="1100" dirty="0" smtClean="0"/>
                        <a:t> </a:t>
                      </a:r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/>
                        <a:t>    -</a:t>
                      </a:r>
                      <a:endParaRPr lang="ru-RU" sz="1100" dirty="0" smtClean="0"/>
                    </a:p>
                    <a:p>
                      <a:endParaRPr lang="ru-RU" sz="1100" dirty="0"/>
                    </a:p>
                  </a:txBody>
                  <a:tcPr/>
                </a:tc>
              </a:tr>
              <a:tr h="621907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3Б</a:t>
                      </a:r>
                      <a:r>
                        <a:rPr lang="uk-UA" sz="1400" b="1" i="0" dirty="0" smtClean="0"/>
                        <a:t>ф</a:t>
                      </a:r>
                      <a:endParaRPr lang="ru-RU" sz="1400" b="1" i="1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 16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4.1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100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75,0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50.0.</a:t>
                      </a:r>
                    </a:p>
                    <a:p>
                      <a:pPr algn="ctr"/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1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aseline="0" dirty="0" smtClean="0"/>
                        <a:t>7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dirty="0" smtClean="0"/>
                        <a:t>   -</a:t>
                      </a:r>
                      <a:endParaRPr lang="ru-RU" sz="1100" dirty="0" smtClean="0"/>
                    </a:p>
                  </a:txBody>
                  <a:tcPr/>
                </a:tc>
              </a:tr>
              <a:tr h="521508">
                <a:tc rowSpan="2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4634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00100" y="142852"/>
            <a:ext cx="7358114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Підсумки успішності І1 семестру  2024-2025 </a:t>
            </a:r>
            <a:r>
              <a:rPr lang="uk-UA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н.р</a:t>
            </a:r>
            <a:r>
              <a:rPr lang="uk-UA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Лікувальна справа   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57158" y="1142984"/>
          <a:ext cx="8072495" cy="40802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206"/>
                <a:gridCol w="743407"/>
                <a:gridCol w="650234"/>
                <a:gridCol w="929505"/>
                <a:gridCol w="802447"/>
                <a:gridCol w="844271"/>
                <a:gridCol w="490576"/>
                <a:gridCol w="650481"/>
                <a:gridCol w="650481"/>
                <a:gridCol w="719944"/>
                <a:gridCol w="642943"/>
              </a:tblGrid>
              <a:tr h="600646">
                <a:tc>
                  <a:txBody>
                    <a:bodyPr/>
                    <a:lstStyle/>
                    <a:p>
                      <a:pPr algn="l"/>
                      <a:endParaRPr lang="uk-UA" sz="60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l"/>
                      <a:r>
                        <a:rPr lang="uk-UA" sz="1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Група</a:t>
                      </a:r>
                      <a:endParaRPr lang="ru-RU" sz="11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К-сть</a:t>
                      </a:r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студ</a:t>
                      </a:r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.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9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Серед-ній</a:t>
                      </a:r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бал</a:t>
                      </a:r>
                      <a:endParaRPr lang="ru-RU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0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      </a:t>
                      </a:r>
                      <a:r>
                        <a:rPr lang="uk-UA" sz="1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%</a:t>
                      </a:r>
                    </a:p>
                    <a:p>
                      <a:pPr algn="ctr"/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Успіш-</a:t>
                      </a:r>
                      <a:endParaRPr lang="uk-UA" sz="1050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05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ності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Якість</a:t>
                      </a:r>
                      <a:r>
                        <a:rPr lang="uk-UA" sz="1050" baseline="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знань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7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</a:t>
                      </a:r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    %</a:t>
                      </a:r>
                    </a:p>
                    <a:p>
                      <a:r>
                        <a:rPr lang="uk-UA" sz="10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хорошис</a:t>
                      </a:r>
                      <a:r>
                        <a:rPr lang="uk-UA" sz="10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. та відмін.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800" b="1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</a:t>
                      </a:r>
                      <a:r>
                        <a:rPr lang="uk-UA" sz="8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Відмінни</a:t>
                      </a:r>
                      <a:endParaRPr lang="uk-UA" sz="800" b="1" dirty="0" smtClean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r>
                        <a:rPr lang="uk-UA" sz="800" b="1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ки</a:t>
                      </a:r>
                      <a:endParaRPr lang="ru-RU" sz="800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00" dirty="0" err="1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Хорошисти</a:t>
                      </a:r>
                      <a:endParaRPr lang="ru-RU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З однією</a:t>
                      </a:r>
                    </a:p>
                    <a:p>
                      <a:r>
                        <a:rPr lang="uk-UA" sz="9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“3”</a:t>
                      </a:r>
                      <a:endParaRPr lang="ru-RU" sz="9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Мають “2</a:t>
                      </a:r>
                      <a:r>
                        <a:rPr lang="uk-UA" sz="80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”</a:t>
                      </a:r>
                      <a:endParaRPr lang="ru-RU" sz="8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050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Н/а</a:t>
                      </a:r>
                      <a:endParaRPr lang="ru-RU" sz="105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526282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1</a:t>
                      </a:r>
                      <a:r>
                        <a:rPr lang="uk-UA" sz="1400" b="1" i="1" baseline="0" dirty="0" smtClean="0"/>
                        <a:t> М/С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100" b="1" dirty="0" smtClean="0"/>
                        <a:t>    </a:t>
                      </a:r>
                      <a:r>
                        <a:rPr lang="uk-UA" sz="1600" b="1" dirty="0" smtClean="0"/>
                        <a:t>17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7.65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 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63.53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29.41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100" dirty="0" smtClean="0"/>
                        <a:t>    _</a:t>
                      </a:r>
                      <a:endParaRPr lang="ru-RU" sz="1100" dirty="0"/>
                    </a:p>
                  </a:txBody>
                  <a:tcPr/>
                </a:tc>
              </a:tr>
              <a:tr h="526282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 2</a:t>
                      </a:r>
                      <a:r>
                        <a:rPr lang="uk-UA" sz="1400" b="1" i="1" baseline="0" dirty="0" smtClean="0"/>
                        <a:t> М/С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20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3,4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95.0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35.7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 smtClean="0"/>
                        <a:t>    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1)</a:t>
                      </a:r>
                      <a:endParaRPr lang="ru-RU" dirty="0"/>
                    </a:p>
                  </a:txBody>
                  <a:tcPr/>
                </a:tc>
              </a:tr>
              <a:tr h="687894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3 М/С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13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4,32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100 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87,91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46.15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2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4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   -</a:t>
                      </a:r>
                      <a:endParaRPr lang="ru-RU" sz="1800" dirty="0" smtClean="0"/>
                    </a:p>
                    <a:p>
                      <a:r>
                        <a:rPr lang="uk-UA" sz="1800" dirty="0" smtClean="0"/>
                        <a:t>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    -</a:t>
                      </a:r>
                      <a:endParaRPr lang="ru-RU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</a:tr>
              <a:tr h="550315">
                <a:tc>
                  <a:txBody>
                    <a:bodyPr/>
                    <a:lstStyle/>
                    <a:p>
                      <a:r>
                        <a:rPr lang="uk-UA" sz="1400" b="1" i="1" dirty="0" smtClean="0"/>
                        <a:t> 4 М/С</a:t>
                      </a:r>
                      <a:endParaRPr lang="ru-RU" sz="1400" b="1" i="1" dirty="0"/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 smtClean="0"/>
                        <a:t>     25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4.43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100</a:t>
                      </a:r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 smtClean="0"/>
                        <a:t>88.36</a:t>
                      </a:r>
                      <a:endParaRPr lang="ru-RU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48,0</a:t>
                      </a:r>
                      <a:endParaRPr lang="uk-UA" sz="1800" dirty="0" smtClean="0"/>
                    </a:p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7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5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dirty="0" smtClean="0"/>
                        <a:t> 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aseline="0" dirty="0" smtClean="0"/>
                        <a:t>  -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dirty="0" smtClean="0"/>
                        <a:t>   -</a:t>
                      </a:r>
                      <a:endParaRPr lang="ru-RU" sz="1800" dirty="0" smtClean="0"/>
                    </a:p>
                  </a:txBody>
                  <a:tcPr/>
                </a:tc>
              </a:tr>
              <a:tr h="536747">
                <a:tc rowSpan="2">
                  <a:txBody>
                    <a:bodyPr/>
                    <a:lstStyle/>
                    <a:p>
                      <a:r>
                        <a:rPr lang="uk-UA" sz="1000" b="1" dirty="0" smtClean="0"/>
                        <a:t>2024р.</a:t>
                      </a:r>
                      <a:r>
                        <a:rPr lang="uk-UA" sz="1000" b="1" baseline="0" dirty="0" smtClean="0"/>
                        <a:t> </a:t>
                      </a:r>
                      <a:endParaRPr lang="uk-UA" sz="900" b="1" baseline="0" dirty="0" smtClean="0"/>
                    </a:p>
                    <a:p>
                      <a:r>
                        <a:rPr lang="uk-UA" sz="900" b="1" baseline="0" dirty="0" err="1" smtClean="0"/>
                        <a:t>Сестрин-</a:t>
                      </a:r>
                      <a:endParaRPr lang="uk-UA" sz="900" b="1" baseline="0" dirty="0" smtClean="0"/>
                    </a:p>
                    <a:p>
                      <a:r>
                        <a:rPr lang="uk-UA" sz="900" b="1" baseline="0" dirty="0" err="1" smtClean="0"/>
                        <a:t>ська</a:t>
                      </a:r>
                      <a:r>
                        <a:rPr lang="uk-UA" sz="900" b="1" baseline="0" dirty="0" smtClean="0"/>
                        <a:t>  справа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75</a:t>
                      </a:r>
                      <a:endParaRPr lang="ru-RU" dirty="0"/>
                    </a:p>
                  </a:txBody>
                  <a:tcPr>
                    <a:lnL w="12700" cmpd="sng">
                      <a:noFill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4.2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aseline="0" dirty="0" smtClean="0"/>
                        <a:t> 98.75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68.88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smtClean="0"/>
                        <a:t> 30.89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1)</a:t>
                      </a:r>
                      <a:endParaRPr lang="ru-RU" dirty="0"/>
                    </a:p>
                  </a:txBody>
                  <a:tcPr/>
                </a:tc>
              </a:tr>
              <a:tr h="56230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1538" y="142852"/>
            <a:ext cx="7286676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uk-UA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Підсумки успішності І</a:t>
            </a:r>
            <a:r>
              <a:rPr lang="en-US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I</a:t>
            </a:r>
            <a:r>
              <a:rPr lang="uk-UA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семестру  2024-2025 </a:t>
            </a:r>
            <a:r>
              <a:rPr lang="uk-UA" sz="1600" dirty="0" err="1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н.р</a:t>
            </a:r>
            <a:r>
              <a:rPr lang="uk-UA" sz="16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Сестринська справа   </a:t>
            </a:r>
            <a:endParaRPr lang="ru-RU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85852" y="1500174"/>
          <a:ext cx="6143668" cy="39657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5917"/>
                <a:gridCol w="1547347"/>
                <a:gridCol w="1524487"/>
                <a:gridCol w="1535917"/>
              </a:tblGrid>
              <a:tr h="1091332">
                <a:tc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Група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Всього</a:t>
                      </a:r>
                    </a:p>
                    <a:p>
                      <a:pPr algn="ctr"/>
                      <a:r>
                        <a:rPr lang="uk-UA" dirty="0" smtClean="0"/>
                        <a:t>годин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Поважні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 поважні</a:t>
                      </a:r>
                      <a:endParaRPr lang="ru-RU" dirty="0"/>
                    </a:p>
                  </a:txBody>
                  <a:tcPr/>
                </a:tc>
              </a:tr>
              <a:tr h="634838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1мс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743205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      2</a:t>
                      </a:r>
                      <a:r>
                        <a:rPr lang="uk-UA" sz="2000" baseline="0" dirty="0" smtClean="0"/>
                        <a:t> </a:t>
                      </a:r>
                      <a:r>
                        <a:rPr lang="uk-UA" sz="2000" dirty="0" err="1" smtClean="0"/>
                        <a:t>мс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324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324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472911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3 </a:t>
                      </a:r>
                      <a:r>
                        <a:rPr lang="uk-UA" sz="2000" dirty="0" err="1" smtClean="0"/>
                        <a:t>мс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550520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4 </a:t>
                      </a:r>
                      <a:r>
                        <a:rPr lang="uk-UA" sz="2000" dirty="0" err="1" smtClean="0"/>
                        <a:t>мс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-</a:t>
                      </a:r>
                      <a:endParaRPr lang="ru-RU" dirty="0"/>
                    </a:p>
                  </a:txBody>
                  <a:tcPr/>
                </a:tc>
              </a:tr>
              <a:tr h="472911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Всього: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-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1538" y="0"/>
            <a:ext cx="7000924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Пропуски занять </a:t>
            </a:r>
          </a:p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  І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I</a:t>
            </a:r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півріччя   2024-2025 </a:t>
            </a:r>
            <a:r>
              <a:rPr lang="uk-UA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н.р</a:t>
            </a:r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  </a:t>
            </a:r>
            <a:endParaRPr lang="ru-RU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285853" y="1116682"/>
          <a:ext cx="6215104" cy="50491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3776"/>
                <a:gridCol w="1565339"/>
                <a:gridCol w="1542213"/>
                <a:gridCol w="1553776"/>
              </a:tblGrid>
              <a:tr h="834320">
                <a:tc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Група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uk-UA" dirty="0" smtClean="0"/>
                    </a:p>
                    <a:p>
                      <a:pPr algn="ctr"/>
                      <a:r>
                        <a:rPr lang="uk-UA" dirty="0" smtClean="0"/>
                        <a:t>Всього</a:t>
                      </a:r>
                    </a:p>
                    <a:p>
                      <a:pPr algn="ctr"/>
                      <a:r>
                        <a:rPr lang="uk-UA" dirty="0" smtClean="0"/>
                        <a:t>годин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 smtClean="0"/>
                    </a:p>
                    <a:p>
                      <a:r>
                        <a:rPr lang="uk-UA" dirty="0" smtClean="0"/>
                        <a:t>  Поважні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Не поважні</a:t>
                      </a:r>
                      <a:endParaRPr lang="ru-RU" dirty="0"/>
                    </a:p>
                  </a:txBody>
                  <a:tcPr/>
                </a:tc>
              </a:tr>
              <a:tr h="485332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1Аф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568178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1ф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372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mtClean="0"/>
                        <a:t>      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56817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      I</a:t>
                      </a:r>
                      <a:r>
                        <a:rPr lang="uk-UA" sz="2000" dirty="0" smtClean="0"/>
                        <a:t>Б 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aseline="0" dirty="0" smtClean="0"/>
                        <a:t>      </a:t>
                      </a:r>
                      <a:r>
                        <a:rPr lang="uk-UA" dirty="0" smtClean="0"/>
                        <a:t>956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956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568178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      2А 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859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859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355912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en-US" dirty="0" smtClean="0"/>
                        <a:t>II</a:t>
                      </a:r>
                      <a:r>
                        <a:rPr lang="uk-UA" dirty="0" smtClean="0"/>
                        <a:t> 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355912">
                <a:tc>
                  <a:txBody>
                    <a:bodyPr/>
                    <a:lstStyle/>
                    <a:p>
                      <a:r>
                        <a:rPr lang="uk-UA" dirty="0" smtClean="0"/>
                        <a:t>      3Аф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214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56</a:t>
                      </a:r>
                      <a:endParaRPr lang="ru-RU" dirty="0"/>
                    </a:p>
                  </a:txBody>
                  <a:tcPr/>
                </a:tc>
              </a:tr>
              <a:tr h="361539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2Б 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334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334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 -</a:t>
                      </a:r>
                      <a:endParaRPr lang="ru-RU" dirty="0"/>
                    </a:p>
                  </a:txBody>
                  <a:tcPr/>
                </a:tc>
              </a:tr>
              <a:tr h="420871">
                <a:tc>
                  <a:txBody>
                    <a:bodyPr/>
                    <a:lstStyle/>
                    <a:p>
                      <a:r>
                        <a:rPr lang="uk-UA" dirty="0" smtClean="0"/>
                        <a:t>      </a:t>
                      </a:r>
                      <a:r>
                        <a:rPr lang="uk-UA" sz="2000" dirty="0" smtClean="0"/>
                        <a:t>3Б</a:t>
                      </a:r>
                      <a:r>
                        <a:rPr lang="uk-UA" sz="2000" baseline="0" dirty="0" smtClean="0"/>
                        <a:t> ф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640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640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-</a:t>
                      </a:r>
                      <a:endParaRPr lang="ru-RU" dirty="0"/>
                    </a:p>
                  </a:txBody>
                  <a:tcPr/>
                </a:tc>
              </a:tr>
              <a:tr h="361539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Всього: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       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1538" y="0"/>
            <a:ext cx="7000924" cy="954107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Пропуски занять </a:t>
            </a:r>
          </a:p>
          <a:p>
            <a:pPr algn="ctr"/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  І</a:t>
            </a:r>
            <a:r>
              <a:rPr lang="en-US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I</a:t>
            </a:r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півріччя   2024-2025 </a:t>
            </a:r>
            <a:r>
              <a:rPr lang="uk-UA" sz="2800" b="1" spc="50" dirty="0" err="1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н.р</a:t>
            </a:r>
            <a:r>
              <a:rPr lang="uk-UA" sz="28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.  </a:t>
            </a:r>
            <a:endParaRPr lang="ru-RU" sz="28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tx1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Невстигаючі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2мс - </a:t>
            </a:r>
            <a:r>
              <a:rPr lang="uk-UA" dirty="0" err="1" smtClean="0"/>
              <a:t>Волкогон</a:t>
            </a:r>
            <a:r>
              <a:rPr lang="uk-UA" dirty="0" smtClean="0"/>
              <a:t> Д. (математика, </a:t>
            </a:r>
            <a:r>
              <a:rPr lang="uk-UA" dirty="0" err="1" smtClean="0"/>
              <a:t>укр.мова</a:t>
            </a:r>
            <a:r>
              <a:rPr lang="uk-UA" dirty="0" smtClean="0"/>
              <a:t>, </a:t>
            </a:r>
          </a:p>
          <a:p>
            <a:pPr>
              <a:buNone/>
            </a:pPr>
            <a:r>
              <a:rPr lang="uk-UA" dirty="0" smtClean="0"/>
              <a:t>    мед. біологія, анатомія, фармакологія,   мікробіологія, основи </a:t>
            </a:r>
            <a:r>
              <a:rPr lang="uk-UA" dirty="0" err="1" smtClean="0"/>
              <a:t>медсестринства</a:t>
            </a:r>
            <a:r>
              <a:rPr lang="uk-UA" dirty="0" smtClean="0"/>
              <a:t>).</a:t>
            </a:r>
          </a:p>
          <a:p>
            <a:r>
              <a:rPr lang="uk-UA" smtClean="0"/>
              <a:t>2Аф </a:t>
            </a:r>
            <a:r>
              <a:rPr lang="uk-UA" smtClean="0"/>
              <a:t>– </a:t>
            </a:r>
            <a:r>
              <a:rPr lang="uk-UA" smtClean="0"/>
              <a:t>Пилипенко </a:t>
            </a:r>
            <a:r>
              <a:rPr lang="uk-UA" smtClean="0"/>
              <a:t>З. </a:t>
            </a:r>
            <a:r>
              <a:rPr lang="uk-UA" dirty="0" smtClean="0"/>
              <a:t>( мед. біологія н/а)</a:t>
            </a:r>
          </a:p>
          <a:p>
            <a:r>
              <a:rPr lang="uk-UA" dirty="0" smtClean="0"/>
              <a:t>2Бф  - Назаренко Д.  ( мед. біологія н/а, укр. мова);</a:t>
            </a:r>
          </a:p>
          <a:p>
            <a:pPr>
              <a:buNone/>
            </a:pPr>
            <a:r>
              <a:rPr lang="uk-UA" dirty="0" smtClean="0"/>
              <a:t>              Андрущенко А.  ( мед. біологія);</a:t>
            </a:r>
          </a:p>
          <a:p>
            <a:pPr>
              <a:buNone/>
            </a:pPr>
            <a:r>
              <a:rPr lang="uk-UA" dirty="0" smtClean="0"/>
              <a:t>              </a:t>
            </a:r>
            <a:r>
              <a:rPr lang="uk-UA" dirty="0" err="1" smtClean="0"/>
              <a:t>Ушкало</a:t>
            </a:r>
            <a:r>
              <a:rPr lang="uk-UA" dirty="0" smtClean="0"/>
              <a:t> А. ( мед. біологія)</a:t>
            </a:r>
          </a:p>
          <a:p>
            <a:r>
              <a:rPr lang="en-US" dirty="0" smtClean="0"/>
              <a:t>II</a:t>
            </a:r>
            <a:r>
              <a:rPr lang="uk-UA" dirty="0" smtClean="0"/>
              <a:t>ф  - </a:t>
            </a:r>
            <a:r>
              <a:rPr lang="uk-UA" dirty="0" err="1" smtClean="0"/>
              <a:t>Верхоляк</a:t>
            </a:r>
            <a:r>
              <a:rPr lang="uk-UA" dirty="0" smtClean="0"/>
              <a:t> І. ( ВП)</a:t>
            </a:r>
          </a:p>
          <a:p>
            <a:pPr>
              <a:buNone/>
            </a:pPr>
            <a:r>
              <a:rPr lang="uk-UA" dirty="0" smtClean="0"/>
              <a:t>             </a:t>
            </a:r>
            <a:r>
              <a:rPr lang="uk-UA" dirty="0" err="1" smtClean="0"/>
              <a:t>Топоренко</a:t>
            </a:r>
            <a:r>
              <a:rPr lang="uk-UA" dirty="0" smtClean="0"/>
              <a:t> Н. (ВП)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Відмінники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uk-UA" dirty="0" smtClean="0"/>
              <a:t>3мс - </a:t>
            </a:r>
            <a:r>
              <a:rPr lang="uk-UA" dirty="0" err="1" smtClean="0"/>
              <a:t>Симорот</a:t>
            </a:r>
            <a:r>
              <a:rPr lang="uk-UA" dirty="0" smtClean="0"/>
              <a:t> Д., Черенков В.</a:t>
            </a:r>
          </a:p>
          <a:p>
            <a:r>
              <a:rPr lang="en-US" dirty="0" smtClean="0"/>
              <a:t>II</a:t>
            </a:r>
            <a:r>
              <a:rPr lang="uk-UA" dirty="0" smtClean="0"/>
              <a:t>ф - </a:t>
            </a:r>
            <a:r>
              <a:rPr lang="uk-UA" dirty="0" err="1" smtClean="0"/>
              <a:t>Новик</a:t>
            </a:r>
            <a:r>
              <a:rPr lang="uk-UA" dirty="0" smtClean="0"/>
              <a:t> А., </a:t>
            </a:r>
            <a:r>
              <a:rPr lang="uk-UA" dirty="0" err="1" smtClean="0"/>
              <a:t>Зеленська</a:t>
            </a:r>
            <a:r>
              <a:rPr lang="uk-UA" dirty="0" smtClean="0"/>
              <a:t> І.</a:t>
            </a:r>
          </a:p>
          <a:p>
            <a:r>
              <a:rPr lang="uk-UA" dirty="0" smtClean="0"/>
              <a:t>3Бф- </a:t>
            </a:r>
            <a:r>
              <a:rPr lang="uk-UA" dirty="0" err="1" smtClean="0"/>
              <a:t>Фесенко</a:t>
            </a:r>
            <a:r>
              <a:rPr lang="uk-UA" dirty="0" smtClean="0"/>
              <a:t> Є.</a:t>
            </a:r>
          </a:p>
          <a:p>
            <a:r>
              <a:rPr lang="uk-UA" dirty="0" smtClean="0"/>
              <a:t>4мс - Супрун Д., Сніжко Є., Мельник А., </a:t>
            </a:r>
            <a:r>
              <a:rPr lang="uk-UA" dirty="0" err="1" smtClean="0"/>
              <a:t>Нетовкальська</a:t>
            </a:r>
            <a:r>
              <a:rPr lang="uk-UA" dirty="0" smtClean="0"/>
              <a:t> Т., </a:t>
            </a:r>
            <a:r>
              <a:rPr lang="uk-UA" dirty="0" err="1" smtClean="0"/>
              <a:t>Яковина</a:t>
            </a:r>
            <a:r>
              <a:rPr lang="uk-UA" dirty="0" smtClean="0"/>
              <a:t> А., Перерва А., </a:t>
            </a:r>
            <a:r>
              <a:rPr lang="uk-UA" dirty="0" err="1" smtClean="0"/>
              <a:t>Мунтян</a:t>
            </a:r>
            <a:r>
              <a:rPr lang="uk-UA" dirty="0" smtClean="0"/>
              <a:t> А.</a:t>
            </a:r>
          </a:p>
          <a:p>
            <a:r>
              <a:rPr lang="uk-UA" dirty="0" smtClean="0"/>
              <a:t>4ф - Мажара О., Семенова В.</a:t>
            </a:r>
          </a:p>
          <a:p>
            <a:r>
              <a:rPr lang="en-US" dirty="0" smtClean="0"/>
              <a:t>III</a:t>
            </a:r>
            <a:r>
              <a:rPr lang="uk-UA" dirty="0" smtClean="0"/>
              <a:t>ф - </a:t>
            </a:r>
            <a:r>
              <a:rPr lang="uk-UA" dirty="0" err="1" smtClean="0"/>
              <a:t>Мірсалімова</a:t>
            </a:r>
            <a:r>
              <a:rPr lang="uk-UA" dirty="0" smtClean="0"/>
              <a:t> Я.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Чи знаєш ти українську мову? Відповідай на питання та перевіряй свої знання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5" y="571480"/>
            <a:ext cx="6572296" cy="550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854</TotalTime>
  <Words>727</Words>
  <PresentationFormat>Экран (4:3)</PresentationFormat>
  <Paragraphs>304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Невстигаючі</vt:lpstr>
      <vt:lpstr>Відмінники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методисты</dc:creator>
  <cp:lastModifiedBy>Завучи</cp:lastModifiedBy>
  <cp:revision>402</cp:revision>
  <dcterms:created xsi:type="dcterms:W3CDTF">2020-01-23T08:54:39Z</dcterms:created>
  <dcterms:modified xsi:type="dcterms:W3CDTF">2025-07-02T13:13:25Z</dcterms:modified>
</cp:coreProperties>
</file>