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B7DD6A3F-5D5B-3A07-9943-BEC67B38683D}"/>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 xmlns:a16="http://schemas.microsoft.com/office/drawing/2014/main" id="{7621ABF0-EE6D-890F-42C4-104AC62F3B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 xmlns:a16="http://schemas.microsoft.com/office/drawing/2014/main" id="{22B11CD3-C771-223C-1652-F284F209C1FF}"/>
              </a:ext>
            </a:extLst>
          </p:cNvPr>
          <p:cNvSpPr>
            <a:spLocks noGrp="1"/>
          </p:cNvSpPr>
          <p:nvPr>
            <p:ph type="dt" sz="half" idx="10"/>
          </p:nvPr>
        </p:nvSpPr>
        <p:spPr/>
        <p:txBody>
          <a:bodyPr/>
          <a:lstStyle/>
          <a:p>
            <a:fld id="{F3CC9259-C803-4209-87CD-71F98523998F}" type="datetimeFigureOut">
              <a:rPr lang="uk-UA" smtClean="0"/>
              <a:pPr/>
              <a:t>03.07.2023</a:t>
            </a:fld>
            <a:endParaRPr lang="uk-UA"/>
          </a:p>
        </p:txBody>
      </p:sp>
      <p:sp>
        <p:nvSpPr>
          <p:cNvPr id="5" name="Місце для нижнього колонтитула 4">
            <a:extLst>
              <a:ext uri="{FF2B5EF4-FFF2-40B4-BE49-F238E27FC236}">
                <a16:creationId xmlns="" xmlns:a16="http://schemas.microsoft.com/office/drawing/2014/main" id="{AAA788A7-F39D-82A1-CAA9-A886AC0DABE7}"/>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 xmlns:a16="http://schemas.microsoft.com/office/drawing/2014/main" id="{082FA2C9-05F6-F1AB-E905-EE595FD7EB7C}"/>
              </a:ext>
            </a:extLst>
          </p:cNvPr>
          <p:cNvSpPr>
            <a:spLocks noGrp="1"/>
          </p:cNvSpPr>
          <p:nvPr>
            <p:ph type="sldNum" sz="quarter" idx="12"/>
          </p:nvPr>
        </p:nvSpPr>
        <p:spPr/>
        <p:txBody>
          <a:bodyPr/>
          <a:lstStyle/>
          <a:p>
            <a:fld id="{70227D48-85BA-4CEC-994C-9E81536A1156}" type="slidenum">
              <a:rPr lang="uk-UA" smtClean="0"/>
              <a:pPr/>
              <a:t>‹#›</a:t>
            </a:fld>
            <a:endParaRPr lang="uk-UA"/>
          </a:p>
        </p:txBody>
      </p:sp>
    </p:spTree>
    <p:extLst>
      <p:ext uri="{BB962C8B-B14F-4D97-AF65-F5344CB8AC3E}">
        <p14:creationId xmlns:p14="http://schemas.microsoft.com/office/powerpoint/2010/main" val="3737476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041C017B-60DC-7140-AE90-49B1E254AF82}"/>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 xmlns:a16="http://schemas.microsoft.com/office/drawing/2014/main" id="{EF55A916-2D04-20C6-8383-A8E363B640E4}"/>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 xmlns:a16="http://schemas.microsoft.com/office/drawing/2014/main" id="{E91F57DB-967E-3951-CFF6-DF88D1C19BB4}"/>
              </a:ext>
            </a:extLst>
          </p:cNvPr>
          <p:cNvSpPr>
            <a:spLocks noGrp="1"/>
          </p:cNvSpPr>
          <p:nvPr>
            <p:ph type="dt" sz="half" idx="10"/>
          </p:nvPr>
        </p:nvSpPr>
        <p:spPr/>
        <p:txBody>
          <a:bodyPr/>
          <a:lstStyle/>
          <a:p>
            <a:fld id="{F3CC9259-C803-4209-87CD-71F98523998F}" type="datetimeFigureOut">
              <a:rPr lang="uk-UA" smtClean="0"/>
              <a:pPr/>
              <a:t>03.07.2023</a:t>
            </a:fld>
            <a:endParaRPr lang="uk-UA"/>
          </a:p>
        </p:txBody>
      </p:sp>
      <p:sp>
        <p:nvSpPr>
          <p:cNvPr id="5" name="Місце для нижнього колонтитула 4">
            <a:extLst>
              <a:ext uri="{FF2B5EF4-FFF2-40B4-BE49-F238E27FC236}">
                <a16:creationId xmlns="" xmlns:a16="http://schemas.microsoft.com/office/drawing/2014/main" id="{C83CA8CB-0685-8E0D-9F0B-38872B3EEB7C}"/>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 xmlns:a16="http://schemas.microsoft.com/office/drawing/2014/main" id="{9BDFFAFE-C476-DB63-EFAD-ADB3BAD48FCE}"/>
              </a:ext>
            </a:extLst>
          </p:cNvPr>
          <p:cNvSpPr>
            <a:spLocks noGrp="1"/>
          </p:cNvSpPr>
          <p:nvPr>
            <p:ph type="sldNum" sz="quarter" idx="12"/>
          </p:nvPr>
        </p:nvSpPr>
        <p:spPr/>
        <p:txBody>
          <a:bodyPr/>
          <a:lstStyle/>
          <a:p>
            <a:fld id="{70227D48-85BA-4CEC-994C-9E81536A1156}" type="slidenum">
              <a:rPr lang="uk-UA" smtClean="0"/>
              <a:pPr/>
              <a:t>‹#›</a:t>
            </a:fld>
            <a:endParaRPr lang="uk-UA"/>
          </a:p>
        </p:txBody>
      </p:sp>
    </p:spTree>
    <p:extLst>
      <p:ext uri="{BB962C8B-B14F-4D97-AF65-F5344CB8AC3E}">
        <p14:creationId xmlns:p14="http://schemas.microsoft.com/office/powerpoint/2010/main" val="533505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 xmlns:a16="http://schemas.microsoft.com/office/drawing/2014/main" id="{AE79992B-8F10-15E5-2549-D9868529706C}"/>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 xmlns:a16="http://schemas.microsoft.com/office/drawing/2014/main" id="{9192A3F2-0DF6-5BBF-6B16-6FFF2B813770}"/>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 xmlns:a16="http://schemas.microsoft.com/office/drawing/2014/main" id="{6F6DF342-E8D7-99F1-7F56-E81BFE0F5428}"/>
              </a:ext>
            </a:extLst>
          </p:cNvPr>
          <p:cNvSpPr>
            <a:spLocks noGrp="1"/>
          </p:cNvSpPr>
          <p:nvPr>
            <p:ph type="dt" sz="half" idx="10"/>
          </p:nvPr>
        </p:nvSpPr>
        <p:spPr/>
        <p:txBody>
          <a:bodyPr/>
          <a:lstStyle/>
          <a:p>
            <a:fld id="{F3CC9259-C803-4209-87CD-71F98523998F}" type="datetimeFigureOut">
              <a:rPr lang="uk-UA" smtClean="0"/>
              <a:pPr/>
              <a:t>03.07.2023</a:t>
            </a:fld>
            <a:endParaRPr lang="uk-UA"/>
          </a:p>
        </p:txBody>
      </p:sp>
      <p:sp>
        <p:nvSpPr>
          <p:cNvPr id="5" name="Місце для нижнього колонтитула 4">
            <a:extLst>
              <a:ext uri="{FF2B5EF4-FFF2-40B4-BE49-F238E27FC236}">
                <a16:creationId xmlns="" xmlns:a16="http://schemas.microsoft.com/office/drawing/2014/main" id="{78B7EE5E-324C-5706-B21D-3BA2F0466D36}"/>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 xmlns:a16="http://schemas.microsoft.com/office/drawing/2014/main" id="{CC4C585B-3EC1-1EBD-041E-E18940279509}"/>
              </a:ext>
            </a:extLst>
          </p:cNvPr>
          <p:cNvSpPr>
            <a:spLocks noGrp="1"/>
          </p:cNvSpPr>
          <p:nvPr>
            <p:ph type="sldNum" sz="quarter" idx="12"/>
          </p:nvPr>
        </p:nvSpPr>
        <p:spPr/>
        <p:txBody>
          <a:bodyPr/>
          <a:lstStyle/>
          <a:p>
            <a:fld id="{70227D48-85BA-4CEC-994C-9E81536A1156}" type="slidenum">
              <a:rPr lang="uk-UA" smtClean="0"/>
              <a:pPr/>
              <a:t>‹#›</a:t>
            </a:fld>
            <a:endParaRPr lang="uk-UA"/>
          </a:p>
        </p:txBody>
      </p:sp>
    </p:spTree>
    <p:extLst>
      <p:ext uri="{BB962C8B-B14F-4D97-AF65-F5344CB8AC3E}">
        <p14:creationId xmlns:p14="http://schemas.microsoft.com/office/powerpoint/2010/main" val="2076930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107FE0E-0D64-DDC5-6A7F-E233ECB134F0}"/>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 xmlns:a16="http://schemas.microsoft.com/office/drawing/2014/main" id="{F066C702-D00C-988E-9B2A-D2601AD74ECF}"/>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 xmlns:a16="http://schemas.microsoft.com/office/drawing/2014/main" id="{6B01DE0B-AE14-40FC-F279-F5B70BD81F75}"/>
              </a:ext>
            </a:extLst>
          </p:cNvPr>
          <p:cNvSpPr>
            <a:spLocks noGrp="1"/>
          </p:cNvSpPr>
          <p:nvPr>
            <p:ph type="dt" sz="half" idx="10"/>
          </p:nvPr>
        </p:nvSpPr>
        <p:spPr/>
        <p:txBody>
          <a:bodyPr/>
          <a:lstStyle/>
          <a:p>
            <a:fld id="{F3CC9259-C803-4209-87CD-71F98523998F}" type="datetimeFigureOut">
              <a:rPr lang="uk-UA" smtClean="0"/>
              <a:pPr/>
              <a:t>03.07.2023</a:t>
            </a:fld>
            <a:endParaRPr lang="uk-UA"/>
          </a:p>
        </p:txBody>
      </p:sp>
      <p:sp>
        <p:nvSpPr>
          <p:cNvPr id="5" name="Місце для нижнього колонтитула 4">
            <a:extLst>
              <a:ext uri="{FF2B5EF4-FFF2-40B4-BE49-F238E27FC236}">
                <a16:creationId xmlns="" xmlns:a16="http://schemas.microsoft.com/office/drawing/2014/main" id="{582CDDAC-A819-17AC-B4FB-13F52732D22E}"/>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 xmlns:a16="http://schemas.microsoft.com/office/drawing/2014/main" id="{042B3B8A-C3F9-4720-5B91-57FC0D0B6EFE}"/>
              </a:ext>
            </a:extLst>
          </p:cNvPr>
          <p:cNvSpPr>
            <a:spLocks noGrp="1"/>
          </p:cNvSpPr>
          <p:nvPr>
            <p:ph type="sldNum" sz="quarter" idx="12"/>
          </p:nvPr>
        </p:nvSpPr>
        <p:spPr/>
        <p:txBody>
          <a:bodyPr/>
          <a:lstStyle/>
          <a:p>
            <a:fld id="{70227D48-85BA-4CEC-994C-9E81536A1156}" type="slidenum">
              <a:rPr lang="uk-UA" smtClean="0"/>
              <a:pPr/>
              <a:t>‹#›</a:t>
            </a:fld>
            <a:endParaRPr lang="uk-UA"/>
          </a:p>
        </p:txBody>
      </p:sp>
    </p:spTree>
    <p:extLst>
      <p:ext uri="{BB962C8B-B14F-4D97-AF65-F5344CB8AC3E}">
        <p14:creationId xmlns:p14="http://schemas.microsoft.com/office/powerpoint/2010/main" val="1957720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97ABF589-8F38-66EC-B72E-17E855B2645E}"/>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 xmlns:a16="http://schemas.microsoft.com/office/drawing/2014/main" id="{54BC2BC6-473E-8FE4-DAE0-FF2698DFA2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 xmlns:a16="http://schemas.microsoft.com/office/drawing/2014/main" id="{B11A7D89-6073-E6F5-4DCC-05EA88709976}"/>
              </a:ext>
            </a:extLst>
          </p:cNvPr>
          <p:cNvSpPr>
            <a:spLocks noGrp="1"/>
          </p:cNvSpPr>
          <p:nvPr>
            <p:ph type="dt" sz="half" idx="10"/>
          </p:nvPr>
        </p:nvSpPr>
        <p:spPr/>
        <p:txBody>
          <a:bodyPr/>
          <a:lstStyle/>
          <a:p>
            <a:fld id="{F3CC9259-C803-4209-87CD-71F98523998F}" type="datetimeFigureOut">
              <a:rPr lang="uk-UA" smtClean="0"/>
              <a:pPr/>
              <a:t>03.07.2023</a:t>
            </a:fld>
            <a:endParaRPr lang="uk-UA"/>
          </a:p>
        </p:txBody>
      </p:sp>
      <p:sp>
        <p:nvSpPr>
          <p:cNvPr id="5" name="Місце для нижнього колонтитула 4">
            <a:extLst>
              <a:ext uri="{FF2B5EF4-FFF2-40B4-BE49-F238E27FC236}">
                <a16:creationId xmlns="" xmlns:a16="http://schemas.microsoft.com/office/drawing/2014/main" id="{19F64AE0-C03A-01A9-D057-731D65BA9D97}"/>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 xmlns:a16="http://schemas.microsoft.com/office/drawing/2014/main" id="{1AA3C526-9F96-7DCB-FFD3-FE4EDD653330}"/>
              </a:ext>
            </a:extLst>
          </p:cNvPr>
          <p:cNvSpPr>
            <a:spLocks noGrp="1"/>
          </p:cNvSpPr>
          <p:nvPr>
            <p:ph type="sldNum" sz="quarter" idx="12"/>
          </p:nvPr>
        </p:nvSpPr>
        <p:spPr/>
        <p:txBody>
          <a:bodyPr/>
          <a:lstStyle/>
          <a:p>
            <a:fld id="{70227D48-85BA-4CEC-994C-9E81536A1156}" type="slidenum">
              <a:rPr lang="uk-UA" smtClean="0"/>
              <a:pPr/>
              <a:t>‹#›</a:t>
            </a:fld>
            <a:endParaRPr lang="uk-UA"/>
          </a:p>
        </p:txBody>
      </p:sp>
    </p:spTree>
    <p:extLst>
      <p:ext uri="{BB962C8B-B14F-4D97-AF65-F5344CB8AC3E}">
        <p14:creationId xmlns:p14="http://schemas.microsoft.com/office/powerpoint/2010/main" val="1865259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9E69DFAF-BD8A-8350-E736-EE6EC0BFE4B9}"/>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 xmlns:a16="http://schemas.microsoft.com/office/drawing/2014/main" id="{32D31E08-0616-95C0-2072-A8126F75F18E}"/>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 xmlns:a16="http://schemas.microsoft.com/office/drawing/2014/main" id="{F1E3C549-92D2-AC47-27F8-5AD1FF684E8F}"/>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 xmlns:a16="http://schemas.microsoft.com/office/drawing/2014/main" id="{025E6BB5-C1E3-8FBC-C402-9E8B7DBF043D}"/>
              </a:ext>
            </a:extLst>
          </p:cNvPr>
          <p:cNvSpPr>
            <a:spLocks noGrp="1"/>
          </p:cNvSpPr>
          <p:nvPr>
            <p:ph type="dt" sz="half" idx="10"/>
          </p:nvPr>
        </p:nvSpPr>
        <p:spPr/>
        <p:txBody>
          <a:bodyPr/>
          <a:lstStyle/>
          <a:p>
            <a:fld id="{F3CC9259-C803-4209-87CD-71F98523998F}" type="datetimeFigureOut">
              <a:rPr lang="uk-UA" smtClean="0"/>
              <a:pPr/>
              <a:t>03.07.2023</a:t>
            </a:fld>
            <a:endParaRPr lang="uk-UA"/>
          </a:p>
        </p:txBody>
      </p:sp>
      <p:sp>
        <p:nvSpPr>
          <p:cNvPr id="6" name="Місце для нижнього колонтитула 5">
            <a:extLst>
              <a:ext uri="{FF2B5EF4-FFF2-40B4-BE49-F238E27FC236}">
                <a16:creationId xmlns="" xmlns:a16="http://schemas.microsoft.com/office/drawing/2014/main" id="{4F020343-FB40-A7E9-1D35-4A3032A16EE8}"/>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 xmlns:a16="http://schemas.microsoft.com/office/drawing/2014/main" id="{2F76DCDE-F7A1-1B08-0B6C-A8EACAF9FE56}"/>
              </a:ext>
            </a:extLst>
          </p:cNvPr>
          <p:cNvSpPr>
            <a:spLocks noGrp="1"/>
          </p:cNvSpPr>
          <p:nvPr>
            <p:ph type="sldNum" sz="quarter" idx="12"/>
          </p:nvPr>
        </p:nvSpPr>
        <p:spPr/>
        <p:txBody>
          <a:bodyPr/>
          <a:lstStyle/>
          <a:p>
            <a:fld id="{70227D48-85BA-4CEC-994C-9E81536A1156}" type="slidenum">
              <a:rPr lang="uk-UA" smtClean="0"/>
              <a:pPr/>
              <a:t>‹#›</a:t>
            </a:fld>
            <a:endParaRPr lang="uk-UA"/>
          </a:p>
        </p:txBody>
      </p:sp>
    </p:spTree>
    <p:extLst>
      <p:ext uri="{BB962C8B-B14F-4D97-AF65-F5344CB8AC3E}">
        <p14:creationId xmlns:p14="http://schemas.microsoft.com/office/powerpoint/2010/main" val="640771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67FE799-C388-F87A-8768-EF0ADAF5B8CD}"/>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 xmlns:a16="http://schemas.microsoft.com/office/drawing/2014/main" id="{BFA3AC2B-A1EB-AF92-8FC8-DDE466AD3F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 xmlns:a16="http://schemas.microsoft.com/office/drawing/2014/main" id="{C454F124-3884-C5B7-143D-30264EA71203}"/>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 xmlns:a16="http://schemas.microsoft.com/office/drawing/2014/main" id="{4A4041E3-6FB5-D4F3-2BF2-BA731C3B9F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 xmlns:a16="http://schemas.microsoft.com/office/drawing/2014/main" id="{2E87B0A2-3950-BDFD-A2B9-788F6272CE86}"/>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 xmlns:a16="http://schemas.microsoft.com/office/drawing/2014/main" id="{ACABD773-C847-E6A5-E838-CB199571209C}"/>
              </a:ext>
            </a:extLst>
          </p:cNvPr>
          <p:cNvSpPr>
            <a:spLocks noGrp="1"/>
          </p:cNvSpPr>
          <p:nvPr>
            <p:ph type="dt" sz="half" idx="10"/>
          </p:nvPr>
        </p:nvSpPr>
        <p:spPr/>
        <p:txBody>
          <a:bodyPr/>
          <a:lstStyle/>
          <a:p>
            <a:fld id="{F3CC9259-C803-4209-87CD-71F98523998F}" type="datetimeFigureOut">
              <a:rPr lang="uk-UA" smtClean="0"/>
              <a:pPr/>
              <a:t>03.07.2023</a:t>
            </a:fld>
            <a:endParaRPr lang="uk-UA"/>
          </a:p>
        </p:txBody>
      </p:sp>
      <p:sp>
        <p:nvSpPr>
          <p:cNvPr id="8" name="Місце для нижнього колонтитула 7">
            <a:extLst>
              <a:ext uri="{FF2B5EF4-FFF2-40B4-BE49-F238E27FC236}">
                <a16:creationId xmlns="" xmlns:a16="http://schemas.microsoft.com/office/drawing/2014/main" id="{6C21B617-7C09-E6C6-9AAE-313EE24E7F04}"/>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 xmlns:a16="http://schemas.microsoft.com/office/drawing/2014/main" id="{713481F0-0CC5-B860-60A9-C8B8C377DFB3}"/>
              </a:ext>
            </a:extLst>
          </p:cNvPr>
          <p:cNvSpPr>
            <a:spLocks noGrp="1"/>
          </p:cNvSpPr>
          <p:nvPr>
            <p:ph type="sldNum" sz="quarter" idx="12"/>
          </p:nvPr>
        </p:nvSpPr>
        <p:spPr/>
        <p:txBody>
          <a:bodyPr/>
          <a:lstStyle/>
          <a:p>
            <a:fld id="{70227D48-85BA-4CEC-994C-9E81536A1156}" type="slidenum">
              <a:rPr lang="uk-UA" smtClean="0"/>
              <a:pPr/>
              <a:t>‹#›</a:t>
            </a:fld>
            <a:endParaRPr lang="uk-UA"/>
          </a:p>
        </p:txBody>
      </p:sp>
    </p:spTree>
    <p:extLst>
      <p:ext uri="{BB962C8B-B14F-4D97-AF65-F5344CB8AC3E}">
        <p14:creationId xmlns:p14="http://schemas.microsoft.com/office/powerpoint/2010/main" val="3892601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F4D429B-7C45-F11F-A756-8F6B4038E368}"/>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 xmlns:a16="http://schemas.microsoft.com/office/drawing/2014/main" id="{89E85070-F85F-4475-33E3-E190A2548F3A}"/>
              </a:ext>
            </a:extLst>
          </p:cNvPr>
          <p:cNvSpPr>
            <a:spLocks noGrp="1"/>
          </p:cNvSpPr>
          <p:nvPr>
            <p:ph type="dt" sz="half" idx="10"/>
          </p:nvPr>
        </p:nvSpPr>
        <p:spPr/>
        <p:txBody>
          <a:bodyPr/>
          <a:lstStyle/>
          <a:p>
            <a:fld id="{F3CC9259-C803-4209-87CD-71F98523998F}" type="datetimeFigureOut">
              <a:rPr lang="uk-UA" smtClean="0"/>
              <a:pPr/>
              <a:t>03.07.2023</a:t>
            </a:fld>
            <a:endParaRPr lang="uk-UA"/>
          </a:p>
        </p:txBody>
      </p:sp>
      <p:sp>
        <p:nvSpPr>
          <p:cNvPr id="4" name="Місце для нижнього колонтитула 3">
            <a:extLst>
              <a:ext uri="{FF2B5EF4-FFF2-40B4-BE49-F238E27FC236}">
                <a16:creationId xmlns="" xmlns:a16="http://schemas.microsoft.com/office/drawing/2014/main" id="{520FBA25-108E-E1F8-D343-2F65259922F6}"/>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 xmlns:a16="http://schemas.microsoft.com/office/drawing/2014/main" id="{5AFD4C2D-E99C-A183-F39D-8C62DFF0A3F2}"/>
              </a:ext>
            </a:extLst>
          </p:cNvPr>
          <p:cNvSpPr>
            <a:spLocks noGrp="1"/>
          </p:cNvSpPr>
          <p:nvPr>
            <p:ph type="sldNum" sz="quarter" idx="12"/>
          </p:nvPr>
        </p:nvSpPr>
        <p:spPr/>
        <p:txBody>
          <a:bodyPr/>
          <a:lstStyle/>
          <a:p>
            <a:fld id="{70227D48-85BA-4CEC-994C-9E81536A1156}" type="slidenum">
              <a:rPr lang="uk-UA" smtClean="0"/>
              <a:pPr/>
              <a:t>‹#›</a:t>
            </a:fld>
            <a:endParaRPr lang="uk-UA"/>
          </a:p>
        </p:txBody>
      </p:sp>
    </p:spTree>
    <p:extLst>
      <p:ext uri="{BB962C8B-B14F-4D97-AF65-F5344CB8AC3E}">
        <p14:creationId xmlns:p14="http://schemas.microsoft.com/office/powerpoint/2010/main" val="4187932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 xmlns:a16="http://schemas.microsoft.com/office/drawing/2014/main" id="{259ACF70-77BD-3084-C99C-78E16ABD60C4}"/>
              </a:ext>
            </a:extLst>
          </p:cNvPr>
          <p:cNvSpPr>
            <a:spLocks noGrp="1"/>
          </p:cNvSpPr>
          <p:nvPr>
            <p:ph type="dt" sz="half" idx="10"/>
          </p:nvPr>
        </p:nvSpPr>
        <p:spPr/>
        <p:txBody>
          <a:bodyPr/>
          <a:lstStyle/>
          <a:p>
            <a:fld id="{F3CC9259-C803-4209-87CD-71F98523998F}" type="datetimeFigureOut">
              <a:rPr lang="uk-UA" smtClean="0"/>
              <a:pPr/>
              <a:t>03.07.2023</a:t>
            </a:fld>
            <a:endParaRPr lang="uk-UA"/>
          </a:p>
        </p:txBody>
      </p:sp>
      <p:sp>
        <p:nvSpPr>
          <p:cNvPr id="3" name="Місце для нижнього колонтитула 2">
            <a:extLst>
              <a:ext uri="{FF2B5EF4-FFF2-40B4-BE49-F238E27FC236}">
                <a16:creationId xmlns="" xmlns:a16="http://schemas.microsoft.com/office/drawing/2014/main" id="{AF98DC3C-BD38-ED62-E3D7-AA644EB7E0B0}"/>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 xmlns:a16="http://schemas.microsoft.com/office/drawing/2014/main" id="{1C470286-AE11-5C43-DCD8-B01B633B07B2}"/>
              </a:ext>
            </a:extLst>
          </p:cNvPr>
          <p:cNvSpPr>
            <a:spLocks noGrp="1"/>
          </p:cNvSpPr>
          <p:nvPr>
            <p:ph type="sldNum" sz="quarter" idx="12"/>
          </p:nvPr>
        </p:nvSpPr>
        <p:spPr/>
        <p:txBody>
          <a:bodyPr/>
          <a:lstStyle/>
          <a:p>
            <a:fld id="{70227D48-85BA-4CEC-994C-9E81536A1156}" type="slidenum">
              <a:rPr lang="uk-UA" smtClean="0"/>
              <a:pPr/>
              <a:t>‹#›</a:t>
            </a:fld>
            <a:endParaRPr lang="uk-UA"/>
          </a:p>
        </p:txBody>
      </p:sp>
    </p:spTree>
    <p:extLst>
      <p:ext uri="{BB962C8B-B14F-4D97-AF65-F5344CB8AC3E}">
        <p14:creationId xmlns:p14="http://schemas.microsoft.com/office/powerpoint/2010/main" val="3576349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277CCAC2-70F9-E420-5D76-B162847FE1DF}"/>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 xmlns:a16="http://schemas.microsoft.com/office/drawing/2014/main" id="{98422B24-4306-0806-6B9D-118058BA68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 xmlns:a16="http://schemas.microsoft.com/office/drawing/2014/main" id="{E9D92CB9-07FC-0FD3-C295-AE8F37C604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 xmlns:a16="http://schemas.microsoft.com/office/drawing/2014/main" id="{279D70D5-B779-6BCB-8D6A-4D31B2B9E308}"/>
              </a:ext>
            </a:extLst>
          </p:cNvPr>
          <p:cNvSpPr>
            <a:spLocks noGrp="1"/>
          </p:cNvSpPr>
          <p:nvPr>
            <p:ph type="dt" sz="half" idx="10"/>
          </p:nvPr>
        </p:nvSpPr>
        <p:spPr/>
        <p:txBody>
          <a:bodyPr/>
          <a:lstStyle/>
          <a:p>
            <a:fld id="{F3CC9259-C803-4209-87CD-71F98523998F}" type="datetimeFigureOut">
              <a:rPr lang="uk-UA" smtClean="0"/>
              <a:pPr/>
              <a:t>03.07.2023</a:t>
            </a:fld>
            <a:endParaRPr lang="uk-UA"/>
          </a:p>
        </p:txBody>
      </p:sp>
      <p:sp>
        <p:nvSpPr>
          <p:cNvPr id="6" name="Місце для нижнього колонтитула 5">
            <a:extLst>
              <a:ext uri="{FF2B5EF4-FFF2-40B4-BE49-F238E27FC236}">
                <a16:creationId xmlns="" xmlns:a16="http://schemas.microsoft.com/office/drawing/2014/main" id="{EBE1353D-7B1B-CEF0-D6A6-09816DFB4BE5}"/>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 xmlns:a16="http://schemas.microsoft.com/office/drawing/2014/main" id="{F1CC4E6E-F6F8-B5A8-658F-9D307B2E1805}"/>
              </a:ext>
            </a:extLst>
          </p:cNvPr>
          <p:cNvSpPr>
            <a:spLocks noGrp="1"/>
          </p:cNvSpPr>
          <p:nvPr>
            <p:ph type="sldNum" sz="quarter" idx="12"/>
          </p:nvPr>
        </p:nvSpPr>
        <p:spPr/>
        <p:txBody>
          <a:bodyPr/>
          <a:lstStyle/>
          <a:p>
            <a:fld id="{70227D48-85BA-4CEC-994C-9E81536A1156}" type="slidenum">
              <a:rPr lang="uk-UA" smtClean="0"/>
              <a:pPr/>
              <a:t>‹#›</a:t>
            </a:fld>
            <a:endParaRPr lang="uk-UA"/>
          </a:p>
        </p:txBody>
      </p:sp>
    </p:spTree>
    <p:extLst>
      <p:ext uri="{BB962C8B-B14F-4D97-AF65-F5344CB8AC3E}">
        <p14:creationId xmlns:p14="http://schemas.microsoft.com/office/powerpoint/2010/main" val="449787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ECB01259-07A9-AAA6-717E-FA699EDC91F7}"/>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 xmlns:a16="http://schemas.microsoft.com/office/drawing/2014/main" id="{B00C26A6-2F94-A2F4-B393-8FF32A26AE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 xmlns:a16="http://schemas.microsoft.com/office/drawing/2014/main" id="{B7311919-1454-7DE7-14F0-36788FE562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 xmlns:a16="http://schemas.microsoft.com/office/drawing/2014/main" id="{A56B36CB-88FE-BA37-B90B-86AEAC8543DF}"/>
              </a:ext>
            </a:extLst>
          </p:cNvPr>
          <p:cNvSpPr>
            <a:spLocks noGrp="1"/>
          </p:cNvSpPr>
          <p:nvPr>
            <p:ph type="dt" sz="half" idx="10"/>
          </p:nvPr>
        </p:nvSpPr>
        <p:spPr/>
        <p:txBody>
          <a:bodyPr/>
          <a:lstStyle/>
          <a:p>
            <a:fld id="{F3CC9259-C803-4209-87CD-71F98523998F}" type="datetimeFigureOut">
              <a:rPr lang="uk-UA" smtClean="0"/>
              <a:pPr/>
              <a:t>03.07.2023</a:t>
            </a:fld>
            <a:endParaRPr lang="uk-UA"/>
          </a:p>
        </p:txBody>
      </p:sp>
      <p:sp>
        <p:nvSpPr>
          <p:cNvPr id="6" name="Місце для нижнього колонтитула 5">
            <a:extLst>
              <a:ext uri="{FF2B5EF4-FFF2-40B4-BE49-F238E27FC236}">
                <a16:creationId xmlns="" xmlns:a16="http://schemas.microsoft.com/office/drawing/2014/main" id="{A0D9B265-1FE5-831D-2457-4E154364258A}"/>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 xmlns:a16="http://schemas.microsoft.com/office/drawing/2014/main" id="{8BC8D282-BE5C-9E6B-DC9D-1618E25EF205}"/>
              </a:ext>
            </a:extLst>
          </p:cNvPr>
          <p:cNvSpPr>
            <a:spLocks noGrp="1"/>
          </p:cNvSpPr>
          <p:nvPr>
            <p:ph type="sldNum" sz="quarter" idx="12"/>
          </p:nvPr>
        </p:nvSpPr>
        <p:spPr/>
        <p:txBody>
          <a:bodyPr/>
          <a:lstStyle/>
          <a:p>
            <a:fld id="{70227D48-85BA-4CEC-994C-9E81536A1156}" type="slidenum">
              <a:rPr lang="uk-UA" smtClean="0"/>
              <a:pPr/>
              <a:t>‹#›</a:t>
            </a:fld>
            <a:endParaRPr lang="uk-UA"/>
          </a:p>
        </p:txBody>
      </p:sp>
    </p:spTree>
    <p:extLst>
      <p:ext uri="{BB962C8B-B14F-4D97-AF65-F5344CB8AC3E}">
        <p14:creationId xmlns:p14="http://schemas.microsoft.com/office/powerpoint/2010/main" val="1003018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 xmlns:a16="http://schemas.microsoft.com/office/drawing/2014/main" id="{CA7FF8B0-68B7-AC24-2D77-EBEE8623C7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 xmlns:a16="http://schemas.microsoft.com/office/drawing/2014/main" id="{5E9CC670-7733-8C09-1754-AFD3D50D2A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 xmlns:a16="http://schemas.microsoft.com/office/drawing/2014/main" id="{6B96AD92-F61F-C396-5F1F-9B4024DDBF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CC9259-C803-4209-87CD-71F98523998F}" type="datetimeFigureOut">
              <a:rPr lang="uk-UA" smtClean="0"/>
              <a:pPr/>
              <a:t>03.07.2023</a:t>
            </a:fld>
            <a:endParaRPr lang="uk-UA"/>
          </a:p>
        </p:txBody>
      </p:sp>
      <p:sp>
        <p:nvSpPr>
          <p:cNvPr id="5" name="Місце для нижнього колонтитула 4">
            <a:extLst>
              <a:ext uri="{FF2B5EF4-FFF2-40B4-BE49-F238E27FC236}">
                <a16:creationId xmlns="" xmlns:a16="http://schemas.microsoft.com/office/drawing/2014/main" id="{AECA24A6-F51C-DC4B-5D5B-3DAE64E811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 xmlns:a16="http://schemas.microsoft.com/office/drawing/2014/main" id="{D62B614D-94B6-9341-699C-5BFFD36324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227D48-85BA-4CEC-994C-9E81536A1156}" type="slidenum">
              <a:rPr lang="uk-UA" smtClean="0"/>
              <a:pPr/>
              <a:t>‹#›</a:t>
            </a:fld>
            <a:endParaRPr lang="uk-UA"/>
          </a:p>
        </p:txBody>
      </p:sp>
    </p:spTree>
    <p:extLst>
      <p:ext uri="{BB962C8B-B14F-4D97-AF65-F5344CB8AC3E}">
        <p14:creationId xmlns:p14="http://schemas.microsoft.com/office/powerpoint/2010/main" val="23297816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ips.ligazakon.net/document/RE38985?an=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ips.ligazakon.net/document/RE38985?an=1"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 xmlns:a16="http://schemas.microsoft.com/office/drawing/2014/main" id="{9B5BAF33-DBF8-D38B-B8C1-C77B73033703}"/>
              </a:ext>
            </a:extLst>
          </p:cNvPr>
          <p:cNvSpPr>
            <a:spLocks noGrp="1"/>
          </p:cNvSpPr>
          <p:nvPr>
            <p:ph type="title"/>
          </p:nvPr>
        </p:nvSpPr>
        <p:spPr>
          <a:xfrm>
            <a:off x="848138" y="212035"/>
            <a:ext cx="10505661" cy="2213113"/>
          </a:xfrm>
        </p:spPr>
        <p:txBody>
          <a:bodyPr>
            <a:noAutofit/>
          </a:bodyPr>
          <a:lstStyle/>
          <a:p>
            <a:pPr algn="ctr"/>
            <a:r>
              <a:rPr lang="uk-UA" sz="3200" b="1">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Огляд нового Положення </a:t>
            </a:r>
            <a:r>
              <a:rPr lang="uk-UA" sz="3200" b="1"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про атестацію </a:t>
            </a:r>
            <a:r>
              <a:rPr lang="uk-UA" sz="3200" b="1">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педагогічних працівників, </a:t>
            </a:r>
            <a:r>
              <a:rPr lang="uk-UA" sz="3200" b="1"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3200" b="1"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br>
            <a:r>
              <a:rPr lang="uk-UA" sz="3200"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затверджено наказом МОН від 09.09.2022 №805, зареєстрованим в Міністерстві юстиції України 21.12.2022 за №1649/38985, </a:t>
            </a:r>
            <a:endParaRPr lang="uk-UA" sz="3200" dirty="0">
              <a:solidFill>
                <a:srgbClr val="002060"/>
              </a:solidFill>
            </a:endParaRPr>
          </a:p>
        </p:txBody>
      </p:sp>
      <p:sp>
        <p:nvSpPr>
          <p:cNvPr id="5" name="Місце для вмісту 4">
            <a:extLst>
              <a:ext uri="{FF2B5EF4-FFF2-40B4-BE49-F238E27FC236}">
                <a16:creationId xmlns="" xmlns:a16="http://schemas.microsoft.com/office/drawing/2014/main" id="{EF1A440A-C261-D209-B9F1-B5AC26FFE456}"/>
              </a:ext>
            </a:extLst>
          </p:cNvPr>
          <p:cNvSpPr>
            <a:spLocks noGrp="1"/>
          </p:cNvSpPr>
          <p:nvPr>
            <p:ph idx="1"/>
          </p:nvPr>
        </p:nvSpPr>
        <p:spPr>
          <a:xfrm>
            <a:off x="1179442" y="2425148"/>
            <a:ext cx="10174357" cy="3751815"/>
          </a:xfrm>
        </p:spPr>
        <p:txBody>
          <a:bodyPr>
            <a:normAutofit/>
          </a:bodyPr>
          <a:lstStyle/>
          <a:p>
            <a:pPr marL="0" indent="0">
              <a:buNone/>
            </a:pPr>
            <a:r>
              <a:rPr lang="uk-UA" sz="3200" dirty="0">
                <a:solidFill>
                  <a:schemeClr val="accent2">
                    <a:lumMod val="75000"/>
                  </a:schemeClr>
                </a:solidFill>
                <a:effectLst/>
                <a:latin typeface="Roboto" panose="02000000000000000000" pitchFamily="2" charset="0"/>
                <a:ea typeface="Times New Roman" panose="02020603050405020304" pitchFamily="18" charset="0"/>
                <a:cs typeface="Times New Roman" panose="02020603050405020304" pitchFamily="18" charset="0"/>
              </a:rPr>
              <a:t>Цим документом визначено порядок проведення системи заходів, спрямованих </a:t>
            </a:r>
          </a:p>
          <a:p>
            <a:pPr marL="0" indent="0">
              <a:buNone/>
            </a:pPr>
            <a:r>
              <a:rPr lang="uk-UA" sz="3200" dirty="0">
                <a:solidFill>
                  <a:schemeClr val="accent2">
                    <a:lumMod val="75000"/>
                  </a:schemeClr>
                </a:solidFill>
                <a:effectLst/>
                <a:latin typeface="Roboto" panose="02000000000000000000" pitchFamily="2" charset="0"/>
                <a:ea typeface="Times New Roman" panose="02020603050405020304" pitchFamily="18" charset="0"/>
                <a:cs typeface="Times New Roman" panose="02020603050405020304" pitchFamily="18" charset="0"/>
              </a:rPr>
              <a:t>на всебічне та комплексне </a:t>
            </a:r>
          </a:p>
          <a:p>
            <a:pPr marL="0" indent="0">
              <a:buNone/>
            </a:pPr>
            <a:r>
              <a:rPr lang="uk-UA" sz="3200" dirty="0">
                <a:solidFill>
                  <a:schemeClr val="accent2">
                    <a:lumMod val="75000"/>
                  </a:schemeClr>
                </a:solidFill>
                <a:effectLst/>
                <a:latin typeface="Roboto" panose="02000000000000000000" pitchFamily="2" charset="0"/>
                <a:ea typeface="Times New Roman" panose="02020603050405020304" pitchFamily="18" charset="0"/>
                <a:cs typeface="Times New Roman" panose="02020603050405020304" pitchFamily="18" charset="0"/>
              </a:rPr>
              <a:t>оцінювання професійної діяльності </a:t>
            </a:r>
          </a:p>
          <a:p>
            <a:pPr marL="0" indent="0">
              <a:buNone/>
            </a:pPr>
            <a:r>
              <a:rPr lang="uk-UA" sz="3200" dirty="0">
                <a:solidFill>
                  <a:schemeClr val="accent2">
                    <a:lumMod val="75000"/>
                  </a:schemeClr>
                </a:solidFill>
                <a:effectLst/>
                <a:latin typeface="Roboto" panose="02000000000000000000" pitchFamily="2" charset="0"/>
                <a:ea typeface="Times New Roman" panose="02020603050405020304" pitchFamily="18" charset="0"/>
                <a:cs typeface="Times New Roman" panose="02020603050405020304" pitchFamily="18" charset="0"/>
              </a:rPr>
              <a:t>педагогів</a:t>
            </a:r>
            <a:endParaRPr lang="uk-UA" sz="3200" dirty="0">
              <a:solidFill>
                <a:schemeClr val="accent2">
                  <a:lumMod val="75000"/>
                </a:schemeClr>
              </a:solidFill>
            </a:endParaRPr>
          </a:p>
        </p:txBody>
      </p:sp>
      <p:pic>
        <p:nvPicPr>
          <p:cNvPr id="9" name="Рисунок 8">
            <a:extLst>
              <a:ext uri="{FF2B5EF4-FFF2-40B4-BE49-F238E27FC236}">
                <a16:creationId xmlns="" xmlns:a16="http://schemas.microsoft.com/office/drawing/2014/main" id="{1E9AAEFC-6A6F-1C6A-99B8-B42EDEC40D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10331" y="3262754"/>
            <a:ext cx="3763618" cy="3192905"/>
          </a:xfrm>
          <a:prstGeom prst="rect">
            <a:avLst/>
          </a:prstGeom>
        </p:spPr>
      </p:pic>
    </p:spTree>
    <p:extLst>
      <p:ext uri="{BB962C8B-B14F-4D97-AF65-F5344CB8AC3E}">
        <p14:creationId xmlns:p14="http://schemas.microsoft.com/office/powerpoint/2010/main" val="2677465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0EB54CDC-F34B-8E09-8964-FAF9B2A9D953}"/>
              </a:ext>
            </a:extLst>
          </p:cNvPr>
          <p:cNvSpPr>
            <a:spLocks noGrp="1"/>
          </p:cNvSpPr>
          <p:nvPr>
            <p:ph type="title"/>
          </p:nvPr>
        </p:nvSpPr>
        <p:spPr>
          <a:xfrm>
            <a:off x="0" y="365126"/>
            <a:ext cx="12192000" cy="933588"/>
          </a:xfrm>
        </p:spPr>
        <p:txBody>
          <a:bodyPr>
            <a:normAutofit fontScale="90000"/>
          </a:bodyPr>
          <a:lstStyle/>
          <a:p>
            <a:pPr algn="ctr"/>
            <a:r>
              <a:rPr lang="uk-UA" sz="18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18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br>
            <a:r>
              <a:rPr lang="uk-UA" sz="3100" b="1"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Положенням визначено особливості проведення атестації </a:t>
            </a:r>
            <a:br>
              <a:rPr lang="uk-UA" sz="3100" b="1"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br>
            <a:r>
              <a:rPr lang="uk-UA" sz="3100" b="1"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педагогів, які:</a:t>
            </a:r>
            <a:r>
              <a:rPr lang="uk-UA" sz="31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r>
            <a:br>
              <a:rPr lang="uk-UA" sz="31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br>
            <a:endParaRPr lang="uk-UA" sz="3100" b="1" dirty="0">
              <a:solidFill>
                <a:srgbClr val="002060"/>
              </a:solidFill>
            </a:endParaRPr>
          </a:p>
        </p:txBody>
      </p:sp>
      <p:sp>
        <p:nvSpPr>
          <p:cNvPr id="3" name="Місце для вмісту 2">
            <a:extLst>
              <a:ext uri="{FF2B5EF4-FFF2-40B4-BE49-F238E27FC236}">
                <a16:creationId xmlns="" xmlns:a16="http://schemas.microsoft.com/office/drawing/2014/main" id="{5686A467-8EBD-7004-3BAC-0A907CA1AAE8}"/>
              </a:ext>
            </a:extLst>
          </p:cNvPr>
          <p:cNvSpPr>
            <a:spLocks noGrp="1"/>
          </p:cNvSpPr>
          <p:nvPr>
            <p:ph idx="1"/>
          </p:nvPr>
        </p:nvSpPr>
        <p:spPr>
          <a:xfrm>
            <a:off x="159026" y="1298714"/>
            <a:ext cx="11608904" cy="5559286"/>
          </a:xfrm>
        </p:spPr>
        <p:txBody>
          <a:bodyPr>
            <a:normAutofit fontScale="92500" lnSpcReduction="20000"/>
          </a:bodyPr>
          <a:lstStyle/>
          <a:p>
            <a:r>
              <a:rPr lang="uk-UA" sz="24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мають педагогічне навантаження з декількох предметів.</a:t>
            </a: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Їхня атестація проводиться з того предмета, який  викладається за спеціальністю, але необхідною умовою є підвищення кваліфікації з навчальних предметів, які є обов'язковими для вивчення згідно з освітньою програмою закладу освіти. Присвоєна кваліфікаційна категорія поширюється на все педагогічне навантаження;</a:t>
            </a:r>
            <a:endParaRPr lang="uk-UA" sz="2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r>
              <a:rPr lang="uk-UA" sz="24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працюють у різних закладах освіти за однією посадою та/або викладають один предмет</a:t>
            </a: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Вони атестуються за основним місцем роботи, результати атестації (кваліфікаційна категорія, педагогічне звання або тарифний розряд) поширюються на все педагогічне навантаження за всіма місцями роботи та/або посадами;</a:t>
            </a:r>
            <a:endParaRPr lang="uk-UA" sz="2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sz="24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довантажені годинами з інших предметів в </a:t>
            </a:r>
            <a:r>
              <a:rPr lang="uk-UA" sz="2400" b="1" dirty="0" err="1">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міжатестаційний</a:t>
            </a:r>
            <a:r>
              <a:rPr lang="uk-UA" sz="24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період. </a:t>
            </a: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Присвоєна кваліфікаційна категорія поширюється на все педагогічне навантаження до чергової атестації; </a:t>
            </a:r>
            <a:endParaRPr lang="uk-UA" sz="2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sz="24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успішно пройшли сертифікацію.</a:t>
            </a: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Вона зараховується (один раз протягом строку дії сертифіката) як проходження чергової або позачергової атестації, що проводиться за ініціативи педагогічного працівника. Педагогу присвоюється відповідна кваліфікаційна категорія та/або педагогічне звання без урахування тривалості </a:t>
            </a:r>
            <a:r>
              <a:rPr lang="uk-UA" sz="2400" dirty="0" err="1">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міжатестаційного</a:t>
            </a: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періоду, вимог до освітнього рівня та стажу й без проведення будь-яких заходів, пов'язаних із вивченням і оцінюванням його діяльності та професійних </a:t>
            </a:r>
            <a:r>
              <a:rPr lang="uk-UA" sz="2400" dirty="0" err="1">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компетентностей</a:t>
            </a: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a:t>
            </a:r>
            <a:endParaRPr lang="uk-UA" sz="2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endParaRPr lang="uk-UA" dirty="0"/>
          </a:p>
        </p:txBody>
      </p:sp>
    </p:spTree>
    <p:extLst>
      <p:ext uri="{BB962C8B-B14F-4D97-AF65-F5344CB8AC3E}">
        <p14:creationId xmlns:p14="http://schemas.microsoft.com/office/powerpoint/2010/main" val="3589787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E5C9D7C-BC96-138E-7A93-C48E42712073}"/>
              </a:ext>
            </a:extLst>
          </p:cNvPr>
          <p:cNvSpPr>
            <a:spLocks noGrp="1"/>
          </p:cNvSpPr>
          <p:nvPr>
            <p:ph type="title"/>
          </p:nvPr>
        </p:nvSpPr>
        <p:spPr>
          <a:xfrm>
            <a:off x="185530" y="1"/>
            <a:ext cx="12006470" cy="1166190"/>
          </a:xfrm>
        </p:spPr>
        <p:txBody>
          <a:bodyPr>
            <a:normAutofit fontScale="90000"/>
          </a:bodyPr>
          <a:lstStyle/>
          <a:p>
            <a:pPr algn="ctr"/>
            <a:r>
              <a:rPr lang="uk-UA" sz="4400" b="1"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4400" b="1"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br>
            <a:r>
              <a:rPr lang="uk-UA" sz="3100" b="1"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Положенням визначено особливості проведення </a:t>
            </a:r>
            <a:br>
              <a:rPr lang="uk-UA" sz="3100" b="1"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br>
            <a:r>
              <a:rPr lang="uk-UA" sz="3100" b="1"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атестації педагогів, які:</a:t>
            </a:r>
            <a:r>
              <a:rPr lang="uk-UA" sz="31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r>
            <a:br>
              <a:rPr lang="uk-UA" sz="31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br>
            <a:endParaRPr lang="uk-UA" sz="3100" dirty="0"/>
          </a:p>
        </p:txBody>
      </p:sp>
      <p:sp>
        <p:nvSpPr>
          <p:cNvPr id="3" name="Місце для вмісту 2">
            <a:extLst>
              <a:ext uri="{FF2B5EF4-FFF2-40B4-BE49-F238E27FC236}">
                <a16:creationId xmlns="" xmlns:a16="http://schemas.microsoft.com/office/drawing/2014/main" id="{0596263B-1729-AC65-EC4D-4FCF4546D2AE}"/>
              </a:ext>
            </a:extLst>
          </p:cNvPr>
          <p:cNvSpPr>
            <a:spLocks noGrp="1"/>
          </p:cNvSpPr>
          <p:nvPr>
            <p:ph idx="1"/>
          </p:nvPr>
        </p:nvSpPr>
        <p:spPr>
          <a:xfrm>
            <a:off x="185530" y="1166190"/>
            <a:ext cx="12006470" cy="5512905"/>
          </a:xfrm>
        </p:spPr>
        <p:txBody>
          <a:bodyPr/>
          <a:lstStyle/>
          <a:p>
            <a:r>
              <a:rPr lang="uk-UA" sz="20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переходять на інші педагогічні посади у закладі освіти, переводяться з одного закладу до іншого або переривають роботу на педагогічній посаді</a:t>
            </a:r>
            <a:r>
              <a:rPr lang="uk-UA" sz="20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(незалежно від тривалості перерви). За такими працівниками  зберігаються кваліфікаційні категорії та педагогічні звання, присвоєні за результатами останньої атестації, а наступна здійснюється не пізніше ніж через два роки після прийняття їх на роботу;</a:t>
            </a:r>
            <a:endParaRPr lang="uk-UA"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sz="20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працюють за сумісництвом або на умовах строкового трудового договору.</a:t>
            </a:r>
            <a:r>
              <a:rPr lang="uk-UA" sz="20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Такі педагоги атестуються на загальних підставах;</a:t>
            </a:r>
            <a:endParaRPr lang="uk-UA"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sz="20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обіймають різні педагогічні посади в одному чи різних закладах освіти</a:t>
            </a:r>
            <a:r>
              <a:rPr lang="uk-UA" sz="20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(зокрема керівники закладів освіти, які викладають предмети або здійснюють іншу педагогічну роботу). Такі педагоги атестуються за кожною з посад;</a:t>
            </a:r>
            <a:endParaRPr lang="uk-UA" sz="20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endParaRPr lang="uk-UA" dirty="0"/>
          </a:p>
        </p:txBody>
      </p:sp>
      <p:pic>
        <p:nvPicPr>
          <p:cNvPr id="5" name="Рисунок 4">
            <a:extLst>
              <a:ext uri="{FF2B5EF4-FFF2-40B4-BE49-F238E27FC236}">
                <a16:creationId xmlns="" xmlns:a16="http://schemas.microsoft.com/office/drawing/2014/main" id="{83666EBA-ED45-0A35-AEA9-9CD82EE73A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85113" y="4174436"/>
            <a:ext cx="5221357" cy="2638724"/>
          </a:xfrm>
          <a:prstGeom prst="rect">
            <a:avLst/>
          </a:prstGeom>
        </p:spPr>
      </p:pic>
    </p:spTree>
    <p:extLst>
      <p:ext uri="{BB962C8B-B14F-4D97-AF65-F5344CB8AC3E}">
        <p14:creationId xmlns:p14="http://schemas.microsoft.com/office/powerpoint/2010/main" val="16714424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F40FB71C-E26C-4805-FFB3-45D1F10D3A80}"/>
              </a:ext>
            </a:extLst>
          </p:cNvPr>
          <p:cNvSpPr>
            <a:spLocks noGrp="1"/>
          </p:cNvSpPr>
          <p:nvPr>
            <p:ph type="title"/>
          </p:nvPr>
        </p:nvSpPr>
        <p:spPr>
          <a:xfrm>
            <a:off x="0" y="1"/>
            <a:ext cx="12192000" cy="1690688"/>
          </a:xfrm>
        </p:spPr>
        <p:txBody>
          <a:bodyPr>
            <a:normAutofit/>
          </a:bodyPr>
          <a:lstStyle/>
          <a:p>
            <a:r>
              <a:rPr lang="uk-UA" sz="28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28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8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Результатами атестації педагогічного працівника незалежно від обсягу його педагогічного навантаження є прийняття рішення щодо:</a:t>
            </a:r>
            <a:r>
              <a:rPr lang="uk-UA" sz="2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r>
            <a:br>
              <a:rPr lang="uk-UA" sz="2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br>
            <a:endParaRPr lang="uk-UA" sz="2800" b="1" dirty="0">
              <a:solidFill>
                <a:srgbClr val="0070C0"/>
              </a:solidFill>
            </a:endParaRPr>
          </a:p>
        </p:txBody>
      </p:sp>
      <p:sp>
        <p:nvSpPr>
          <p:cNvPr id="3" name="Місце для вмісту 2">
            <a:extLst>
              <a:ext uri="{FF2B5EF4-FFF2-40B4-BE49-F238E27FC236}">
                <a16:creationId xmlns="" xmlns:a16="http://schemas.microsoft.com/office/drawing/2014/main" id="{86644716-A9E9-EFED-A7EA-BD008C5340BE}"/>
              </a:ext>
            </a:extLst>
          </p:cNvPr>
          <p:cNvSpPr>
            <a:spLocks noGrp="1"/>
          </p:cNvSpPr>
          <p:nvPr>
            <p:ph idx="1"/>
          </p:nvPr>
        </p:nvSpPr>
        <p:spPr>
          <a:xfrm>
            <a:off x="198783" y="1444486"/>
            <a:ext cx="11993217" cy="5413513"/>
          </a:xfrm>
        </p:spPr>
        <p: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uk-UA"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займаної посади – встановлюється її відповідність або невідповідність;</a:t>
            </a:r>
            <a:endParaRPr lang="uk-UA"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кваліфікаційної категорії та педагогічного звання - присвоюються (не присвоюються) або підтверджуються (не підтверджується).</a:t>
            </a:r>
            <a:endParaRPr lang="uk-UA"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endParaRPr lang="uk-UA" dirty="0"/>
          </a:p>
        </p:txBody>
      </p:sp>
      <p:pic>
        <p:nvPicPr>
          <p:cNvPr id="5" name="Рисунок 4">
            <a:extLst>
              <a:ext uri="{FF2B5EF4-FFF2-40B4-BE49-F238E27FC236}">
                <a16:creationId xmlns="" xmlns:a16="http://schemas.microsoft.com/office/drawing/2014/main" id="{512482E8-BC52-9974-2062-316144FF12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85756" y="3538330"/>
            <a:ext cx="5653950" cy="3207027"/>
          </a:xfrm>
          <a:prstGeom prst="rect">
            <a:avLst/>
          </a:prstGeom>
        </p:spPr>
      </p:pic>
    </p:spTree>
    <p:extLst>
      <p:ext uri="{BB962C8B-B14F-4D97-AF65-F5344CB8AC3E}">
        <p14:creationId xmlns:p14="http://schemas.microsoft.com/office/powerpoint/2010/main" val="3731329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4B58C4D-0A2B-96FA-F6AE-A8FF8DBC8DDF}"/>
              </a:ext>
            </a:extLst>
          </p:cNvPr>
          <p:cNvSpPr>
            <a:spLocks noGrp="1"/>
          </p:cNvSpPr>
          <p:nvPr>
            <p:ph type="title"/>
          </p:nvPr>
        </p:nvSpPr>
        <p:spPr>
          <a:xfrm>
            <a:off x="0" y="92765"/>
            <a:ext cx="12192000" cy="808383"/>
          </a:xfrm>
        </p:spPr>
        <p:txBody>
          <a:bodyPr>
            <a:normAutofit fontScale="90000"/>
          </a:bodyPr>
          <a:lstStyle/>
          <a:p>
            <a:pPr algn="ctr"/>
            <a:r>
              <a:rPr lang="uk-UA" sz="18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18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br>
            <a:r>
              <a:rPr lang="uk-UA" sz="18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18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br>
            <a:r>
              <a:rPr lang="uk-UA" sz="18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     </a:t>
            </a:r>
            <a:r>
              <a:rPr lang="uk-UA" sz="3100" b="1"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Підставами для проведення позачергової атестації педагогічного працівника може бути ініціатива:</a:t>
            </a:r>
            <a:r>
              <a:rPr lang="uk-UA" sz="31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r>
            <a:br>
              <a:rPr lang="uk-UA" sz="31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br>
            <a:endParaRPr lang="uk-UA" sz="3100" b="1" dirty="0">
              <a:solidFill>
                <a:srgbClr val="002060"/>
              </a:solidFill>
            </a:endParaRPr>
          </a:p>
        </p:txBody>
      </p:sp>
      <p:sp>
        <p:nvSpPr>
          <p:cNvPr id="3" name="Місце для вмісту 2">
            <a:extLst>
              <a:ext uri="{FF2B5EF4-FFF2-40B4-BE49-F238E27FC236}">
                <a16:creationId xmlns="" xmlns:a16="http://schemas.microsoft.com/office/drawing/2014/main" id="{A7A56721-74FD-1A27-69E6-0418F5AACE17}"/>
              </a:ext>
            </a:extLst>
          </p:cNvPr>
          <p:cNvSpPr>
            <a:spLocks noGrp="1"/>
          </p:cNvSpPr>
          <p:nvPr>
            <p:ph idx="1"/>
          </p:nvPr>
        </p:nvSpPr>
        <p:spPr>
          <a:xfrm>
            <a:off x="132522" y="901148"/>
            <a:ext cx="12059478" cy="5864087"/>
          </a:xfrm>
        </p:spPr>
        <p:txBody>
          <a:bodyPr/>
          <a:lstStyle/>
          <a:p>
            <a:pPr>
              <a:lnSpc>
                <a:spcPct val="107000"/>
              </a:lnSpc>
              <a:spcAft>
                <a:spcPts val="750"/>
              </a:spcAft>
            </a:pP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1. керівника закладу освіти у разі зниження якості його педагогічної діяльності;</a:t>
            </a:r>
            <a:endParaRPr lang="uk-UA" sz="2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750"/>
              </a:spcAft>
            </a:pP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2. педагога, освітній рівень та стаж роботи якого відповідає вимогам, за наявністю однієї з таких умов:</a:t>
            </a:r>
            <a:endParaRPr lang="uk-UA" sz="2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визнання його переможцем, лауреатом фінальних етапів всеукраїнських, міжнародних фахових конкурсів;</a:t>
            </a:r>
            <a:endParaRPr lang="uk-UA" sz="2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наявність </a:t>
            </a:r>
            <a:r>
              <a:rPr lang="uk-UA" sz="2400" dirty="0" err="1">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освітньо</a:t>
            </a: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-наукового/</a:t>
            </a:r>
            <a:r>
              <a:rPr lang="uk-UA" sz="2400" dirty="0" err="1">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освітньо</a:t>
            </a: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-творчого, наукового ступеня;</a:t>
            </a:r>
            <a:endParaRPr lang="uk-UA" sz="2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успішне проходження сертифікації.</a:t>
            </a:r>
            <a:endParaRPr lang="uk-UA" sz="2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a:extLst>
              <a:ext uri="{FF2B5EF4-FFF2-40B4-BE49-F238E27FC236}">
                <a16:creationId xmlns="" xmlns:a16="http://schemas.microsoft.com/office/drawing/2014/main" id="{9467E2C4-C3D1-332D-9DE6-9C77DA1BB8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98365" y="3958426"/>
            <a:ext cx="5393635" cy="3157992"/>
          </a:xfrm>
          <a:prstGeom prst="rect">
            <a:avLst/>
          </a:prstGeom>
        </p:spPr>
      </p:pic>
    </p:spTree>
    <p:extLst>
      <p:ext uri="{BB962C8B-B14F-4D97-AF65-F5344CB8AC3E}">
        <p14:creationId xmlns:p14="http://schemas.microsoft.com/office/powerpoint/2010/main" val="29765725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649E1B56-59CC-DEC3-6C75-C17B2FD8779A}"/>
              </a:ext>
            </a:extLst>
          </p:cNvPr>
          <p:cNvSpPr>
            <a:spLocks noGrp="1"/>
          </p:cNvSpPr>
          <p:nvPr>
            <p:ph type="title"/>
          </p:nvPr>
        </p:nvSpPr>
        <p:spPr>
          <a:xfrm>
            <a:off x="331305" y="0"/>
            <a:ext cx="11688418" cy="848139"/>
          </a:xfrm>
        </p:spPr>
        <p:txBody>
          <a:bodyPr>
            <a:noAutofit/>
          </a:bodyPr>
          <a:lstStyle/>
          <a:p>
            <a:pPr algn="ctr"/>
            <a:r>
              <a:rPr lang="uk-UA" sz="2800" b="1"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Прийняття рішення атестаційної комісії про результати атестації </a:t>
            </a:r>
            <a:br>
              <a:rPr lang="uk-UA" sz="2800" b="1"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800" b="1"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педагогічних працівників</a:t>
            </a:r>
            <a:endParaRPr lang="uk-UA" sz="2800" dirty="0">
              <a:solidFill>
                <a:srgbClr val="002060"/>
              </a:solidFill>
            </a:endParaRPr>
          </a:p>
        </p:txBody>
      </p:sp>
      <p:sp>
        <p:nvSpPr>
          <p:cNvPr id="3" name="Місце для вмісту 2">
            <a:extLst>
              <a:ext uri="{FF2B5EF4-FFF2-40B4-BE49-F238E27FC236}">
                <a16:creationId xmlns="" xmlns:a16="http://schemas.microsoft.com/office/drawing/2014/main" id="{22A29651-337B-D30B-3641-4F6F813E36C2}"/>
              </a:ext>
            </a:extLst>
          </p:cNvPr>
          <p:cNvSpPr>
            <a:spLocks noGrp="1"/>
          </p:cNvSpPr>
          <p:nvPr>
            <p:ph idx="1"/>
          </p:nvPr>
        </p:nvSpPr>
        <p:spPr>
          <a:xfrm>
            <a:off x="0" y="954156"/>
            <a:ext cx="12192000" cy="5903843"/>
          </a:xfrm>
        </p:spPr>
        <p:txBody>
          <a:bodyPr>
            <a:normAutofit/>
          </a:bodyPr>
          <a:lstStyle/>
          <a:p>
            <a:pPr>
              <a:lnSpc>
                <a:spcPct val="107000"/>
              </a:lnSpc>
              <a:spcAft>
                <a:spcPts val="750"/>
              </a:spcAft>
            </a:pPr>
            <a:r>
              <a:rPr lang="uk-UA" sz="24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На підставі рішення атестаційної комісії секретар оформляє атестаційний лист за формою </a:t>
            </a:r>
            <a:r>
              <a:rPr lang="uk-UA" sz="2400" u="none" strike="noStrike" dirty="0">
                <a:solidFill>
                  <a:srgbClr val="2979FF"/>
                </a:solidFill>
                <a:effectLst/>
                <a:latin typeface="Roboto" panose="02000000000000000000" pitchFamily="2" charset="0"/>
                <a:ea typeface="Times New Roman" panose="02020603050405020304" pitchFamily="18" charset="0"/>
                <a:cs typeface="Times New Roman" panose="02020603050405020304" pitchFamily="18" charset="0"/>
                <a:hlinkClick r:id="rId2"/>
              </a:rPr>
              <a:t>(Додаток 3 до Положення)</a:t>
            </a:r>
            <a:r>
              <a:rPr lang="uk-UA" sz="24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 у якому фіксується результат атестації педагогічного працівника. Якщо педагог одночасно (в межах однієї процедури) атестується з декількох навчальних предметів, </a:t>
            </a:r>
            <a:r>
              <a:rPr lang="uk-UA" sz="2400" b="1"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оформляється один атестаційний лист</a:t>
            </a:r>
            <a:r>
              <a:rPr lang="uk-UA" sz="24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 у якому зазначаються результати атестації за кожним із предметів.</a:t>
            </a:r>
            <a:endParaRPr lang="uk-UA" sz="2400" dirty="0">
              <a:effectLst/>
              <a:latin typeface="Calibri" panose="020F0502020204030204" pitchFamily="34" charset="0"/>
              <a:ea typeface="Calibri" panose="020F0502020204030204" pitchFamily="34" charset="0"/>
              <a:cs typeface="Times New Roman" panose="02020603050405020304" pitchFamily="18" charset="0"/>
            </a:endParaRPr>
          </a:p>
          <a:p>
            <a:r>
              <a:rPr lang="uk-UA" sz="24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Атестаційний лист </a:t>
            </a:r>
            <a:r>
              <a:rPr lang="uk-UA" sz="2400" b="1"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оформляється у двох примірниках </a:t>
            </a:r>
            <a:r>
              <a:rPr lang="uk-UA" sz="24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і підписується головою атестаційної комісії та секретарем</a:t>
            </a:r>
          </a:p>
          <a:p>
            <a:r>
              <a:rPr lang="uk-UA" sz="2400" b="1"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Атестаційні листи та копії документів про підвищення кваліфікації </a:t>
            </a:r>
            <a:r>
              <a:rPr lang="uk-UA" sz="24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зберігаються в особовій справі педагогічного працівника.</a:t>
            </a:r>
            <a:endParaRPr lang="uk-UA" sz="2400" dirty="0">
              <a:effectLst/>
              <a:latin typeface="Calibri" panose="020F0502020204030204" pitchFamily="34" charset="0"/>
              <a:ea typeface="Calibri" panose="020F0502020204030204" pitchFamily="34" charset="0"/>
              <a:cs typeface="Times New Roman" panose="02020603050405020304" pitchFamily="18" charset="0"/>
            </a:endParaRPr>
          </a:p>
          <a:p>
            <a:r>
              <a:rPr lang="uk-UA" sz="24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Впродовж </a:t>
            </a:r>
            <a:r>
              <a:rPr lang="uk-UA" sz="2400" b="1"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3-х робочих днів </a:t>
            </a:r>
            <a:r>
              <a:rPr lang="uk-UA" sz="24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із дати його видання керівник має ознайомити з ним працівників під підпис та подати його до бухгалтерії для нарахування заробітної плати та проведення відповідного перерахунку</a:t>
            </a:r>
            <a:endParaRPr lang="uk-UA" sz="2400" dirty="0"/>
          </a:p>
        </p:txBody>
      </p:sp>
    </p:spTree>
    <p:extLst>
      <p:ext uri="{BB962C8B-B14F-4D97-AF65-F5344CB8AC3E}">
        <p14:creationId xmlns:p14="http://schemas.microsoft.com/office/powerpoint/2010/main" val="20607958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69768C82-C6E3-053F-6EF3-6C30B04C5E97}"/>
              </a:ext>
            </a:extLst>
          </p:cNvPr>
          <p:cNvSpPr>
            <a:spLocks noGrp="1"/>
          </p:cNvSpPr>
          <p:nvPr>
            <p:ph type="title"/>
          </p:nvPr>
        </p:nvSpPr>
        <p:spPr>
          <a:xfrm>
            <a:off x="331303" y="132522"/>
            <a:ext cx="11502887" cy="548515"/>
          </a:xfrm>
        </p:spPr>
        <p:txBody>
          <a:bodyPr>
            <a:normAutofit fontScale="90000"/>
          </a:bodyPr>
          <a:lstStyle/>
          <a:p>
            <a:pPr algn="ctr"/>
            <a:r>
              <a:rPr lang="uk-UA" sz="1800" b="1"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1800" b="1"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br>
            <a:r>
              <a:rPr lang="uk-UA" sz="1800" b="1"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1800" b="1"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br>
            <a:r>
              <a:rPr lang="uk-UA" sz="27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Оскарження рішень атестаційних комісій</a:t>
            </a:r>
            <a:r>
              <a:rPr lang="uk-UA" sz="1800" dirty="0">
                <a:effectLst/>
                <a:latin typeface="Calibri" panose="020F0502020204030204" pitchFamily="34" charset="0"/>
                <a:ea typeface="Calibri" panose="020F0502020204030204" pitchFamily="34" charset="0"/>
                <a:cs typeface="Times New Roman" panose="02020603050405020304" pitchFamily="18" charset="0"/>
              </a:rPr>
              <a:t/>
            </a:r>
            <a:br>
              <a:rPr lang="uk-UA" sz="1800" dirty="0">
                <a:effectLst/>
                <a:latin typeface="Calibri" panose="020F0502020204030204" pitchFamily="34" charset="0"/>
                <a:ea typeface="Calibri" panose="020F0502020204030204" pitchFamily="34" charset="0"/>
                <a:cs typeface="Times New Roman" panose="02020603050405020304" pitchFamily="18" charset="0"/>
              </a:rPr>
            </a:br>
            <a:endParaRPr lang="uk-UA" dirty="0"/>
          </a:p>
        </p:txBody>
      </p:sp>
      <p:sp>
        <p:nvSpPr>
          <p:cNvPr id="3" name="Місце для вмісту 2">
            <a:extLst>
              <a:ext uri="{FF2B5EF4-FFF2-40B4-BE49-F238E27FC236}">
                <a16:creationId xmlns="" xmlns:a16="http://schemas.microsoft.com/office/drawing/2014/main" id="{3CD20A7E-CD7C-FBE6-654F-80B3ADC1E248}"/>
              </a:ext>
            </a:extLst>
          </p:cNvPr>
          <p:cNvSpPr>
            <a:spLocks noGrp="1"/>
          </p:cNvSpPr>
          <p:nvPr>
            <p:ph idx="1"/>
          </p:nvPr>
        </p:nvSpPr>
        <p:spPr>
          <a:xfrm>
            <a:off x="357810" y="681037"/>
            <a:ext cx="11834190" cy="5945050"/>
          </a:xfrm>
        </p:spPr>
        <p:txBody>
          <a:bodyPr>
            <a:normAutofit fontScale="92500" lnSpcReduction="10000"/>
          </a:bodyPr>
          <a:lstStyle/>
          <a:p>
            <a:pPr>
              <a:lnSpc>
                <a:spcPct val="107000"/>
              </a:lnSpc>
              <a:spcAft>
                <a:spcPts val="750"/>
              </a:spcAft>
            </a:pPr>
            <a:r>
              <a:rPr lang="uk-UA" sz="20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У разі незгоди педагогічного працівника з рішенням атестаційної комісій I чи II рівнів він має право упродовж </a:t>
            </a:r>
            <a:r>
              <a:rPr lang="uk-UA" sz="2000" b="1"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7 робочих днів</a:t>
            </a:r>
            <a:r>
              <a:rPr lang="uk-UA" sz="20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 з дати отримання атестаційного лист подати апеляцію до атестаційної комісії вищого рівня. Вона подається шляхом направлення апеляційної заяви за формою </a:t>
            </a:r>
            <a:r>
              <a:rPr lang="uk-UA" sz="2000" u="none" strike="noStrike" dirty="0">
                <a:solidFill>
                  <a:srgbClr val="2979FF"/>
                </a:solidFill>
                <a:effectLst/>
                <a:latin typeface="Roboto" panose="02000000000000000000" pitchFamily="2" charset="0"/>
                <a:ea typeface="Times New Roman" panose="02020603050405020304" pitchFamily="18" charset="0"/>
                <a:cs typeface="Times New Roman" panose="02020603050405020304" pitchFamily="18" charset="0"/>
                <a:hlinkClick r:id="rId2"/>
              </a:rPr>
              <a:t>(додаток 4 до Положення)</a:t>
            </a:r>
            <a:r>
              <a:rPr lang="uk-UA" sz="20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 до якої додаються копії: </a:t>
            </a:r>
            <a:endParaRPr lang="uk-UA"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sz="20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атестаційного листа, виданого атестаційною комісією, рішення якої оскаржується;</a:t>
            </a:r>
            <a:endParaRPr lang="uk-UA" sz="20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sz="20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документів, що подавалися педагогічним працівником до атестаційної комісії, рішення якої оскаржується (у разі їхнього подання).</a:t>
            </a:r>
            <a:endParaRPr lang="uk-UA" sz="20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750"/>
              </a:spcAft>
            </a:pPr>
            <a:r>
              <a:rPr lang="uk-UA" sz="20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Протягом 15 робочих днів з дати надходження заяви атестаційна комісія має її розглянути (особа, яка брала участь у прийнятті рішення, що оскаржується, не може брати участь у роботі комісії). За результатами розгляду апеляції комісія має прийняти одне з рішень про:</a:t>
            </a:r>
            <a:endParaRPr lang="uk-UA"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sz="20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відповідність педагогічного працівника займаній посаді, підтвердження раніше присвоєної кваліфікаційної категорії та/або педагогічного звання та скасування рішення атестаційної комісії нижчого рівня;</a:t>
            </a:r>
            <a:endParaRPr lang="uk-UA" sz="20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sz="20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присвоєння педагогічному працівнику наступної кваліфікаційної категорії та/або педагогічного звання та скасування рішення атестаційної комісії нижчого рівня;</a:t>
            </a:r>
            <a:endParaRPr lang="uk-UA" sz="20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sz="20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залишення рішення атестаційної комісії нижчого рівня без змін, а апеляцію без задоволення.</a:t>
            </a:r>
            <a:endParaRPr lang="uk-UA" sz="20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p>
            <a:endParaRPr lang="uk-UA" dirty="0"/>
          </a:p>
        </p:txBody>
      </p:sp>
    </p:spTree>
    <p:extLst>
      <p:ext uri="{BB962C8B-B14F-4D97-AF65-F5344CB8AC3E}">
        <p14:creationId xmlns:p14="http://schemas.microsoft.com/office/powerpoint/2010/main" val="23568568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 xmlns:a16="http://schemas.microsoft.com/office/drawing/2014/main" id="{B54BAE63-3240-999B-3B74-7708D3F6B19B}"/>
              </a:ext>
            </a:extLst>
          </p:cNvPr>
          <p:cNvSpPr>
            <a:spLocks noGrp="1"/>
          </p:cNvSpPr>
          <p:nvPr>
            <p:ph idx="4294967295"/>
          </p:nvPr>
        </p:nvSpPr>
        <p:spPr>
          <a:xfrm>
            <a:off x="835025" y="131763"/>
            <a:ext cx="11356975" cy="6726237"/>
          </a:xfrm>
        </p:spPr>
        <p:txBody>
          <a:bodyPr/>
          <a:lstStyle/>
          <a:p>
            <a:pPr marL="0" indent="0">
              <a:buNone/>
            </a:pPr>
            <a:r>
              <a:rPr lang="uk-UA"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Також у Положенні зазначено, що рішення атестаційної комісії може бути підставою:</a:t>
            </a:r>
          </a:p>
          <a:p>
            <a:pPr>
              <a:buFontTx/>
              <a:buChar char="-"/>
            </a:pPr>
            <a:r>
              <a:rPr lang="uk-UA"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для звільнення педагогічного працівника з роботи у встановленому законодавством порядку. </a:t>
            </a:r>
          </a:p>
          <a:p>
            <a:pPr>
              <a:buFontTx/>
              <a:buChar char="-"/>
            </a:pPr>
            <a:r>
              <a:rPr lang="uk-UA"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Наказ про звільнення або переведення працівника за його згодою на іншу роботу за результатами атестації видається лише після розгляду його апеляції (у разі подання) з дотриманням законодавства про працю. </a:t>
            </a:r>
          </a:p>
          <a:p>
            <a:pPr>
              <a:buFontTx/>
              <a:buChar char="-"/>
            </a:pPr>
            <a:r>
              <a:rPr lang="uk-UA"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Розірвання трудового договору за таких умов допускається у разі, якщо неможливо перевести працівника за його згодою на іншу роботу, яка відповідає його кваліфікації, у тому самому закладі освіти.</a:t>
            </a:r>
            <a:endParaRPr lang="uk-UA"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endParaRPr lang="uk-UA" dirty="0"/>
          </a:p>
        </p:txBody>
      </p:sp>
      <p:pic>
        <p:nvPicPr>
          <p:cNvPr id="5" name="Рисунок 4">
            <a:extLst>
              <a:ext uri="{FF2B5EF4-FFF2-40B4-BE49-F238E27FC236}">
                <a16:creationId xmlns="" xmlns:a16="http://schemas.microsoft.com/office/drawing/2014/main" id="{E961BEC9-6024-14D2-FC10-F7FA4A3A97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89604" y="4816751"/>
            <a:ext cx="2406110" cy="2041249"/>
          </a:xfrm>
          <a:prstGeom prst="rect">
            <a:avLst/>
          </a:prstGeom>
        </p:spPr>
      </p:pic>
    </p:spTree>
    <p:extLst>
      <p:ext uri="{BB962C8B-B14F-4D97-AF65-F5344CB8AC3E}">
        <p14:creationId xmlns:p14="http://schemas.microsoft.com/office/powerpoint/2010/main" val="31426914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C39E77AC-EA67-983E-6782-6F94CB573DAB}"/>
              </a:ext>
            </a:extLst>
          </p:cNvPr>
          <p:cNvSpPr>
            <a:spLocks noGrp="1"/>
          </p:cNvSpPr>
          <p:nvPr>
            <p:ph type="title"/>
          </p:nvPr>
        </p:nvSpPr>
        <p:spPr>
          <a:xfrm>
            <a:off x="838200" y="106018"/>
            <a:ext cx="10515600" cy="755374"/>
          </a:xfrm>
        </p:spPr>
        <p:txBody>
          <a:bodyPr>
            <a:normAutofit/>
          </a:bodyPr>
          <a:lstStyle/>
          <a:p>
            <a:pPr algn="ctr"/>
            <a:r>
              <a:rPr lang="uk-UA" sz="2800" b="1"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Перенесення строків атестації</a:t>
            </a:r>
            <a:endParaRPr lang="uk-UA" sz="2800" dirty="0">
              <a:solidFill>
                <a:srgbClr val="002060"/>
              </a:solidFill>
            </a:endParaRPr>
          </a:p>
        </p:txBody>
      </p:sp>
      <p:sp>
        <p:nvSpPr>
          <p:cNvPr id="3" name="Місце для вмісту 2">
            <a:extLst>
              <a:ext uri="{FF2B5EF4-FFF2-40B4-BE49-F238E27FC236}">
                <a16:creationId xmlns="" xmlns:a16="http://schemas.microsoft.com/office/drawing/2014/main" id="{EB574151-8EB6-F1FF-8439-96661EE9F8A9}"/>
              </a:ext>
            </a:extLst>
          </p:cNvPr>
          <p:cNvSpPr>
            <a:spLocks noGrp="1"/>
          </p:cNvSpPr>
          <p:nvPr>
            <p:ph idx="1"/>
          </p:nvPr>
        </p:nvSpPr>
        <p:spPr>
          <a:xfrm>
            <a:off x="225287" y="980660"/>
            <a:ext cx="11966713" cy="5771322"/>
          </a:xfrm>
        </p:spPr>
        <p:txBody>
          <a:bodyPr>
            <a:normAutofit/>
          </a:bodyPr>
          <a:lstStyle/>
          <a:p>
            <a:pPr>
              <a:lnSpc>
                <a:spcPct val="107000"/>
              </a:lnSpc>
              <a:spcAft>
                <a:spcPts val="750"/>
              </a:spcAft>
            </a:pPr>
            <a:r>
              <a:rPr lang="uk-UA"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Якщо строки, визначені Положенням, припадають на вихідний, неробочий, святковий день, відповідний строк починається з першого за ним робочого дня. </a:t>
            </a:r>
          </a:p>
          <a:p>
            <a:pPr>
              <a:lnSpc>
                <a:spcPct val="107000"/>
              </a:lnSpc>
              <a:spcAft>
                <a:spcPts val="750"/>
              </a:spcAft>
            </a:pPr>
            <a:r>
              <a:rPr lang="uk-UA"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У випадку виникнення обставин, що об'єктивно унеможливлюють діяльність атестаційної комісії або педагогічних працівників, які атестуються, перебіг строків проведення атестації припиняється на час дії таких обставин і відновлюється після їхнього припинення. </a:t>
            </a:r>
            <a:endParaRPr lang="uk-UA"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a:extLst>
              <a:ext uri="{FF2B5EF4-FFF2-40B4-BE49-F238E27FC236}">
                <a16:creationId xmlns="" xmlns:a16="http://schemas.microsoft.com/office/drawing/2014/main" id="{B22E2BB7-DEF7-6E52-9B99-35038CF83B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48870" y="4483374"/>
            <a:ext cx="3843130" cy="2448588"/>
          </a:xfrm>
          <a:prstGeom prst="rect">
            <a:avLst/>
          </a:prstGeom>
        </p:spPr>
      </p:pic>
    </p:spTree>
    <p:extLst>
      <p:ext uri="{BB962C8B-B14F-4D97-AF65-F5344CB8AC3E}">
        <p14:creationId xmlns:p14="http://schemas.microsoft.com/office/powerpoint/2010/main" val="3908563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Місце для вмісту 4">
            <a:extLst>
              <a:ext uri="{FF2B5EF4-FFF2-40B4-BE49-F238E27FC236}">
                <a16:creationId xmlns="" xmlns:a16="http://schemas.microsoft.com/office/drawing/2014/main" id="{BBF5053F-0934-1873-1733-E26458D7DFB3}"/>
              </a:ext>
            </a:extLst>
          </p:cNvPr>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1484245" y="159821"/>
            <a:ext cx="8706678" cy="6538358"/>
          </a:xfrm>
        </p:spPr>
      </p:pic>
    </p:spTree>
    <p:extLst>
      <p:ext uri="{BB962C8B-B14F-4D97-AF65-F5344CB8AC3E}">
        <p14:creationId xmlns:p14="http://schemas.microsoft.com/office/powerpoint/2010/main" val="525806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136FBA4C-69E6-77A2-FA7C-84497F540844}"/>
              </a:ext>
            </a:extLst>
          </p:cNvPr>
          <p:cNvSpPr>
            <a:spLocks noGrp="1"/>
          </p:cNvSpPr>
          <p:nvPr>
            <p:ph type="title"/>
          </p:nvPr>
        </p:nvSpPr>
        <p:spPr>
          <a:xfrm>
            <a:off x="1" y="172279"/>
            <a:ext cx="12191999" cy="1391480"/>
          </a:xfrm>
        </p:spPr>
        <p:txBody>
          <a:bodyPr>
            <a:noAutofit/>
          </a:bodyPr>
          <a:lstStyle/>
          <a:p>
            <a:r>
              <a:rPr lang="uk-UA" sz="3200"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3200"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br>
            <a:r>
              <a:rPr lang="uk-UA" sz="3200"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Положення вступає в дію з 01.09.2023, проте, починаючи з дня його офіційного опублікування, набирають чинності такі норми:</a:t>
            </a:r>
            <a:r>
              <a:rPr lang="uk-UA" sz="3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r>
            <a:br>
              <a:rPr lang="uk-UA" sz="3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br>
            <a:endParaRPr lang="uk-UA" sz="3200" dirty="0">
              <a:solidFill>
                <a:srgbClr val="002060"/>
              </a:solidFill>
            </a:endParaRPr>
          </a:p>
        </p:txBody>
      </p:sp>
      <p:sp>
        <p:nvSpPr>
          <p:cNvPr id="3" name="Місце для вмісту 2">
            <a:extLst>
              <a:ext uri="{FF2B5EF4-FFF2-40B4-BE49-F238E27FC236}">
                <a16:creationId xmlns="" xmlns:a16="http://schemas.microsoft.com/office/drawing/2014/main" id="{08D4D8BE-4091-9F84-5B39-15393065670A}"/>
              </a:ext>
            </a:extLst>
          </p:cNvPr>
          <p:cNvSpPr>
            <a:spLocks noGrp="1"/>
          </p:cNvSpPr>
          <p:nvPr>
            <p:ph idx="1"/>
          </p:nvPr>
        </p:nvSpPr>
        <p:spPr>
          <a:xfrm>
            <a:off x="185530" y="1113183"/>
            <a:ext cx="12006470" cy="6414052"/>
          </a:xfrm>
        </p:spPr>
        <p:txBody>
          <a:bodyPr>
            <a:noAutofit/>
          </a:bodyPr>
          <a:lstStyle/>
          <a:p>
            <a:pPr marL="342900" lvl="0" indent="-342900">
              <a:lnSpc>
                <a:spcPct val="107000"/>
              </a:lnSpc>
              <a:spcAft>
                <a:spcPts val="800"/>
              </a:spcAft>
              <a:buSzPts val="1000"/>
              <a:buFont typeface="Symbol" panose="05050102010706020507" pitchFamily="18" charset="2"/>
              <a:buChar char=""/>
              <a:tabLst>
                <a:tab pos="457200" algn="l"/>
              </a:tabLst>
            </a:pPr>
            <a:endParaRPr lang="uk-UA" sz="24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раніше присвоєні кваліфікаційні категорії, педагогічні звання педагогів є дійсними до атестації, проведеної за новим Положенням;</a:t>
            </a:r>
            <a:endParaRPr lang="uk-UA"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педагогічні працівники, які працюють у закладах освіти та мають вищу освіту за спеціальностями, що не відповідають навчальним предметам або педагогічній діяльності </a:t>
            </a:r>
            <a:r>
              <a:rPr lang="uk-UA" dirty="0">
                <a:solidFill>
                  <a:srgbClr val="0070C0"/>
                </a:solidFill>
                <a:latin typeface="Roboto" panose="02000000000000000000" pitchFamily="2" charset="0"/>
                <a:ea typeface="Times New Roman" panose="02020603050405020304" pitchFamily="18" charset="0"/>
                <a:cs typeface="Times New Roman" panose="02020603050405020304" pitchFamily="18" charset="0"/>
              </a:rPr>
              <a:t> </a:t>
            </a:r>
            <a:r>
              <a:rPr lang="uk-UA" dirty="0" smtClean="0">
                <a:solidFill>
                  <a:srgbClr val="0070C0"/>
                </a:solidFill>
                <a:latin typeface="Roboto" panose="02000000000000000000" pitchFamily="2" charset="0"/>
                <a:ea typeface="Times New Roman" panose="02020603050405020304" pitchFamily="18" charset="0"/>
                <a:cs typeface="Times New Roman" panose="02020603050405020304" pitchFamily="18" charset="0"/>
              </a:rPr>
              <a:t>за</a:t>
            </a:r>
            <a:r>
              <a:rPr lang="uk-UA" dirty="0" smtClean="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a:t>
            </a:r>
            <a:r>
              <a:rPr lang="uk-UA"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посадою, вважаються такими, що мають                                                             відповідну посаді професійну кваліфікацію                                     т                                       та атестуються як такі, що мають                                                           відповідну освіту;</a:t>
            </a:r>
            <a:endParaRPr lang="uk-UA"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a:extLst>
              <a:ext uri="{FF2B5EF4-FFF2-40B4-BE49-F238E27FC236}">
                <a16:creationId xmlns="" xmlns:a16="http://schemas.microsoft.com/office/drawing/2014/main" id="{F1D527AF-EB60-B68A-BECC-B2D3572886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11236" y="4369450"/>
            <a:ext cx="4180764" cy="2488550"/>
          </a:xfrm>
          <a:prstGeom prst="rect">
            <a:avLst/>
          </a:prstGeom>
        </p:spPr>
      </p:pic>
    </p:spTree>
    <p:extLst>
      <p:ext uri="{BB962C8B-B14F-4D97-AF65-F5344CB8AC3E}">
        <p14:creationId xmlns:p14="http://schemas.microsoft.com/office/powerpoint/2010/main" val="2467827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1F66C00D-FCF2-5118-58A5-EFDE34E4FD75}"/>
              </a:ext>
            </a:extLst>
          </p:cNvPr>
          <p:cNvSpPr>
            <a:spLocks noGrp="1"/>
          </p:cNvSpPr>
          <p:nvPr>
            <p:ph type="title"/>
          </p:nvPr>
        </p:nvSpPr>
        <p:spPr>
          <a:xfrm>
            <a:off x="159026" y="119271"/>
            <a:ext cx="11807687" cy="1571418"/>
          </a:xfrm>
        </p:spPr>
        <p:txBody>
          <a:bodyPr>
            <a:noAutofit/>
          </a:bodyPr>
          <a:lstStyle/>
          <a:p>
            <a:r>
              <a:rPr lang="uk-UA" sz="3200"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3200"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br>
            <a:r>
              <a:rPr lang="uk-UA" sz="3200"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Положення вступає в дію з 01.09.2023, проте, починаючи з дня його офіційного опублікування, набирають чинності такі норми:</a:t>
            </a:r>
            <a:r>
              <a:rPr lang="uk-UA" sz="3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r>
            <a:br>
              <a:rPr lang="uk-UA" sz="3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br>
            <a:endParaRPr lang="uk-UA" sz="3200" dirty="0"/>
          </a:p>
        </p:txBody>
      </p:sp>
      <p:sp>
        <p:nvSpPr>
          <p:cNvPr id="3" name="Місце для вмісту 2">
            <a:extLst>
              <a:ext uri="{FF2B5EF4-FFF2-40B4-BE49-F238E27FC236}">
                <a16:creationId xmlns="" xmlns:a16="http://schemas.microsoft.com/office/drawing/2014/main" id="{BA1CC93C-6458-57AD-BCE4-C52AF1E76938}"/>
              </a:ext>
            </a:extLst>
          </p:cNvPr>
          <p:cNvSpPr>
            <a:spLocks noGrp="1"/>
          </p:cNvSpPr>
          <p:nvPr>
            <p:ph idx="1"/>
          </p:nvPr>
        </p:nvSpPr>
        <p:spPr>
          <a:xfrm>
            <a:off x="159025" y="1555846"/>
            <a:ext cx="12032975" cy="5182884"/>
          </a:xfrm>
        </p:spPr>
        <p: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uk-UA" sz="28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проходження успішної сертифікації та наявність чинних сертифікатів (один раз протягом його дії) зараховується як проходження чергової (позачергової) атестації із присвоєнням/збереженням кваліфікаційної категорії, педагогічного звання;</a:t>
            </a:r>
            <a:endParaRPr lang="uk-UA" sz="28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sz="28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мінімальний загальний обсяг підвищення кваліфікації педагогічних працівників  закладів </a:t>
            </a:r>
            <a:r>
              <a:rPr lang="uk-UA" sz="2800" dirty="0" smtClean="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фахової </a:t>
            </a:r>
            <a:r>
              <a:rPr lang="uk-UA" sz="2800" dirty="0" err="1" smtClean="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передвищої</a:t>
            </a:r>
            <a:r>
              <a:rPr lang="uk-UA" sz="2800" dirty="0" smtClean="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 освіти </a:t>
            </a:r>
            <a:r>
              <a:rPr lang="uk-UA" sz="28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впродовж п'яти років становить </a:t>
            </a:r>
            <a:r>
              <a:rPr lang="uk-UA" sz="2800" dirty="0" smtClean="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 </a:t>
            </a:r>
            <a:r>
              <a:rPr lang="uk-UA" sz="28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не менше 150 годин (5 кредитів ЄКТС</a:t>
            </a:r>
            <a:r>
              <a:rPr lang="uk-UA" sz="2800" dirty="0" smtClean="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a:t>
            </a:r>
            <a:endParaRPr lang="uk-UA" sz="2800" dirty="0"/>
          </a:p>
          <a:p>
            <a:endParaRPr lang="uk-UA" dirty="0"/>
          </a:p>
        </p:txBody>
      </p:sp>
      <p:pic>
        <p:nvPicPr>
          <p:cNvPr id="5" name="Рисунок 4">
            <a:extLst>
              <a:ext uri="{FF2B5EF4-FFF2-40B4-BE49-F238E27FC236}">
                <a16:creationId xmlns="" xmlns:a16="http://schemas.microsoft.com/office/drawing/2014/main" id="{B2483672-C033-9394-D305-194CF84B01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75761" y="5001903"/>
            <a:ext cx="3116239" cy="2073716"/>
          </a:xfrm>
          <a:prstGeom prst="rect">
            <a:avLst/>
          </a:prstGeom>
        </p:spPr>
      </p:pic>
    </p:spTree>
    <p:extLst>
      <p:ext uri="{BB962C8B-B14F-4D97-AF65-F5344CB8AC3E}">
        <p14:creationId xmlns:p14="http://schemas.microsoft.com/office/powerpoint/2010/main" val="751804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545CE92C-A6FD-A261-D661-83E2B261B347}"/>
              </a:ext>
            </a:extLst>
          </p:cNvPr>
          <p:cNvSpPr>
            <a:spLocks noGrp="1"/>
          </p:cNvSpPr>
          <p:nvPr>
            <p:ph type="title"/>
          </p:nvPr>
        </p:nvSpPr>
        <p:spPr>
          <a:xfrm>
            <a:off x="0" y="1"/>
            <a:ext cx="12192000" cy="1825624"/>
          </a:xfrm>
        </p:spPr>
        <p:txBody>
          <a:bodyPr>
            <a:noAutofit/>
          </a:bodyPr>
          <a:lstStyle/>
          <a:p>
            <a:pPr marL="457200" indent="-457200">
              <a:lnSpc>
                <a:spcPct val="107000"/>
              </a:lnSpc>
              <a:spcAft>
                <a:spcPts val="750"/>
              </a:spcAft>
              <a:buFont typeface="Wingdings" panose="05000000000000000000" pitchFamily="2" charset="2"/>
              <a:buChar char="§"/>
            </a:pP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Проміжок часу між проходженням педагогічним працівником попередньої та наступної атестації </a:t>
            </a:r>
            <a:r>
              <a:rPr lang="uk-UA" sz="24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a:t>
            </a:r>
            <a:r>
              <a:rPr lang="uk-UA" sz="2400" b="1" dirty="0" err="1">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міжатестаційний</a:t>
            </a:r>
            <a:r>
              <a:rPr lang="uk-UA" sz="24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період) </a:t>
            </a: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не може бути меншим за </a:t>
            </a:r>
            <a:r>
              <a:rPr lang="uk-UA" sz="24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три роки</a:t>
            </a: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крім випадків позачергової атестації за ініціативи педагогічного працівника</a:t>
            </a:r>
            <a:b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400" b="1" dirty="0">
                <a:solidFill>
                  <a:schemeClr val="accent2">
                    <a:lumMod val="50000"/>
                  </a:schemeClr>
                </a:solidFill>
                <a:effectLst/>
                <a:latin typeface="Roboto" panose="02000000000000000000" pitchFamily="2" charset="0"/>
                <a:ea typeface="Times New Roman" panose="02020603050405020304" pitchFamily="18" charset="0"/>
                <a:cs typeface="Times New Roman" panose="02020603050405020304" pitchFamily="18" charset="0"/>
              </a:rPr>
              <a:t>До цього періоду не включається</a:t>
            </a:r>
            <a:r>
              <a:rPr lang="uk-UA" sz="2400" b="1" dirty="0">
                <a:solidFill>
                  <a:schemeClr val="accent1">
                    <a:lumMod val="50000"/>
                  </a:schemeClr>
                </a:solidFill>
                <a:effectLst/>
                <a:latin typeface="Roboto" panose="02000000000000000000" pitchFamily="2" charset="0"/>
                <a:ea typeface="Times New Roman" panose="02020603050405020304" pitchFamily="18" charset="0"/>
                <a:cs typeface="Times New Roman" panose="02020603050405020304" pitchFamily="18" charset="0"/>
              </a:rPr>
              <a:t>:</a:t>
            </a:r>
            <a:r>
              <a:rPr lang="uk-UA" sz="24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a:r>
            <a:br>
              <a:rPr lang="uk-UA" sz="24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b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час перебування в соціальних відпустках;</a:t>
            </a:r>
            <a:r>
              <a:rPr lang="uk-UA" sz="2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r>
            <a:br>
              <a:rPr lang="uk-UA" sz="2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b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навчання у закладах вищої освіти;</a:t>
            </a:r>
            <a:r>
              <a:rPr lang="uk-UA" sz="2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r>
            <a:br>
              <a:rPr lang="uk-UA" sz="2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b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період, на який переноситься атестація.</a:t>
            </a:r>
            <a:r>
              <a:rPr lang="uk-UA" sz="2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r>
            <a:br>
              <a:rPr lang="uk-UA" sz="2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br>
            <a:r>
              <a:rPr lang="uk-UA" sz="2400" b="1" dirty="0">
                <a:solidFill>
                  <a:schemeClr val="accent2">
                    <a:lumMod val="50000"/>
                  </a:schemeClr>
                </a:solidFill>
                <a:effectLst/>
                <a:latin typeface="Roboto" panose="02000000000000000000" pitchFamily="2" charset="0"/>
                <a:ea typeface="Times New Roman" panose="02020603050405020304" pitchFamily="18" charset="0"/>
                <a:cs typeface="Times New Roman" panose="02020603050405020304" pitchFamily="18" charset="0"/>
              </a:rPr>
              <a:t>Підвищення кваліфікації є необхідною умовою атестації </a:t>
            </a: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й проводиться в </a:t>
            </a:r>
            <a:r>
              <a:rPr lang="uk-UA" sz="2400" dirty="0" err="1">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міжатестаційний</a:t>
            </a: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період відповідно до законодавства. </a:t>
            </a:r>
            <a:b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До загального обсягу за останні 5 років перед атестацією </a:t>
            </a:r>
            <a:b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включаються всі години підвищення кваліфікації </a:t>
            </a:r>
            <a:b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незалежно від суб'єкта підвищення кваліфікації, виду, </a:t>
            </a:r>
            <a:b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форми чи напряму. </a:t>
            </a:r>
            <a:r>
              <a:rPr lang="uk-UA" sz="2400" dirty="0">
                <a:solidFill>
                  <a:srgbClr val="0070C0"/>
                </a:solidFill>
                <a:latin typeface="Calibri" panose="020F0502020204030204" pitchFamily="34" charset="0"/>
                <a:ea typeface="Times New Roman" panose="02020603050405020304" pitchFamily="18" charset="0"/>
                <a:cs typeface="Times New Roman" panose="02020603050405020304" pitchFamily="18" charset="0"/>
              </a:rPr>
              <a:t/>
            </a:r>
            <a:br>
              <a:rPr lang="uk-UA" sz="2400" dirty="0">
                <a:solidFill>
                  <a:srgbClr val="0070C0"/>
                </a:solidFill>
                <a:latin typeface="Calibri" panose="020F0502020204030204" pitchFamily="34" charset="0"/>
                <a:ea typeface="Times New Roman" panose="02020603050405020304" pitchFamily="18" charset="0"/>
                <a:cs typeface="Times New Roman" panose="02020603050405020304" pitchFamily="18" charset="0"/>
              </a:rPr>
            </a:br>
            <a:r>
              <a:rPr lang="uk-UA" sz="24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Атестація педагогічного працівника є </a:t>
            </a:r>
            <a:br>
              <a:rPr lang="uk-UA" sz="24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4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обов'язковою та може бути</a:t>
            </a:r>
            <a:br>
              <a:rPr lang="uk-UA" sz="24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4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черговою або позачерговою</a:t>
            </a:r>
            <a:endParaRPr lang="uk-UA" sz="2400" b="1" dirty="0">
              <a:solidFill>
                <a:srgbClr val="0070C0"/>
              </a:solidFill>
            </a:endParaRPr>
          </a:p>
        </p:txBody>
      </p:sp>
      <p:pic>
        <p:nvPicPr>
          <p:cNvPr id="9" name="Місце для вмісту 8">
            <a:extLst>
              <a:ext uri="{FF2B5EF4-FFF2-40B4-BE49-F238E27FC236}">
                <a16:creationId xmlns="" xmlns:a16="http://schemas.microsoft.com/office/drawing/2014/main" id="{CAD1A17A-4BC3-B0BA-AF26-623E4F3F045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966010" y="4012442"/>
            <a:ext cx="3225990" cy="2845557"/>
          </a:xfrm>
        </p:spPr>
      </p:pic>
    </p:spTree>
    <p:extLst>
      <p:ext uri="{BB962C8B-B14F-4D97-AF65-F5344CB8AC3E}">
        <p14:creationId xmlns:p14="http://schemas.microsoft.com/office/powerpoint/2010/main" val="1342382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0667146B-9E45-F29B-A90B-EFE6E21CC1BF}"/>
              </a:ext>
            </a:extLst>
          </p:cNvPr>
          <p:cNvSpPr>
            <a:spLocks noGrp="1"/>
          </p:cNvSpPr>
          <p:nvPr>
            <p:ph type="title"/>
          </p:nvPr>
        </p:nvSpPr>
        <p:spPr>
          <a:xfrm>
            <a:off x="838200" y="185531"/>
            <a:ext cx="10515600" cy="702366"/>
          </a:xfrm>
        </p:spPr>
        <p:txBody>
          <a:bodyPr>
            <a:normAutofit fontScale="90000"/>
          </a:bodyPr>
          <a:lstStyle/>
          <a:p>
            <a:r>
              <a:rPr lang="uk-UA" sz="36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36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br>
            <a:r>
              <a:rPr lang="uk-UA" sz="36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Планова атестація має проводитись:</a:t>
            </a:r>
            <a:r>
              <a:rPr lang="uk-UA" sz="1800" b="1" dirty="0">
                <a:effectLst/>
                <a:latin typeface="Calibri" panose="020F0502020204030204" pitchFamily="34" charset="0"/>
                <a:ea typeface="Calibri" panose="020F0502020204030204" pitchFamily="34" charset="0"/>
                <a:cs typeface="Times New Roman" panose="02020603050405020304" pitchFamily="18" charset="0"/>
              </a:rPr>
              <a:t/>
            </a:r>
            <a:br>
              <a:rPr lang="uk-UA" sz="1800" b="1" dirty="0">
                <a:effectLst/>
                <a:latin typeface="Calibri" panose="020F0502020204030204" pitchFamily="34" charset="0"/>
                <a:ea typeface="Calibri" panose="020F0502020204030204" pitchFamily="34" charset="0"/>
                <a:cs typeface="Times New Roman" panose="02020603050405020304" pitchFamily="18" charset="0"/>
              </a:rPr>
            </a:br>
            <a:endParaRPr lang="uk-UA" b="1" dirty="0"/>
          </a:p>
        </p:txBody>
      </p:sp>
      <p:sp>
        <p:nvSpPr>
          <p:cNvPr id="3" name="Місце для вмісту 2">
            <a:extLst>
              <a:ext uri="{FF2B5EF4-FFF2-40B4-BE49-F238E27FC236}">
                <a16:creationId xmlns="" xmlns:a16="http://schemas.microsoft.com/office/drawing/2014/main" id="{8DE9426F-4E7C-8019-B67E-3579FC5F7171}"/>
              </a:ext>
            </a:extLst>
          </p:cNvPr>
          <p:cNvSpPr>
            <a:spLocks noGrp="1"/>
          </p:cNvSpPr>
          <p:nvPr>
            <p:ph idx="1"/>
          </p:nvPr>
        </p:nvSpPr>
        <p:spPr>
          <a:xfrm>
            <a:off x="132522" y="715616"/>
            <a:ext cx="12059477" cy="6142383"/>
          </a:xfrm>
        </p:spPr>
        <p: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uk-UA" b="1"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не раніше ніж через рік </a:t>
            </a:r>
            <a:r>
              <a:rPr lang="uk-UA"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після призначення на посаду; </a:t>
            </a:r>
            <a:endParaRPr lang="uk-UA"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b="1"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не менше одного разу на п'ять років.</a:t>
            </a:r>
            <a:r>
              <a:rPr lang="uk-UA"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 Проте у разі тимчасової непрацездатності педагогічного працівника або інших обставин, що не залежать від його волі та перешкоджають проходженню ним атестації, за рішенням відповідної атестаційної комісії вона може бути </a:t>
            </a:r>
            <a:r>
              <a:rPr lang="uk-UA" b="1"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перенесена</a:t>
            </a:r>
            <a:r>
              <a:rPr lang="uk-UA"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 до припинення таких обставин, але </a:t>
            </a:r>
            <a:r>
              <a:rPr lang="uk-UA" b="1"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не більше ніж на один рік</a:t>
            </a:r>
            <a:r>
              <a:rPr lang="uk-UA"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 зі збереженням раніше присвоєної кваліфікаційної категорії (педагогічного звання).</a:t>
            </a:r>
            <a:endParaRPr lang="uk-UA"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p>
            <a:endParaRPr lang="uk-UA" dirty="0"/>
          </a:p>
        </p:txBody>
      </p:sp>
      <p:pic>
        <p:nvPicPr>
          <p:cNvPr id="5" name="Рисунок 4">
            <a:extLst>
              <a:ext uri="{FF2B5EF4-FFF2-40B4-BE49-F238E27FC236}">
                <a16:creationId xmlns="" xmlns:a16="http://schemas.microsoft.com/office/drawing/2014/main" id="{F525577B-3C3B-D023-A9FE-074C1C04DE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8626" y="4198084"/>
            <a:ext cx="3564835" cy="2659915"/>
          </a:xfrm>
          <a:prstGeom prst="rect">
            <a:avLst/>
          </a:prstGeom>
        </p:spPr>
      </p:pic>
    </p:spTree>
    <p:extLst>
      <p:ext uri="{BB962C8B-B14F-4D97-AF65-F5344CB8AC3E}">
        <p14:creationId xmlns:p14="http://schemas.microsoft.com/office/powerpoint/2010/main" val="4071878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B6FDC77E-F074-C1C8-E9C3-8CB829516A00}"/>
              </a:ext>
            </a:extLst>
          </p:cNvPr>
          <p:cNvSpPr>
            <a:spLocks noGrp="1"/>
          </p:cNvSpPr>
          <p:nvPr>
            <p:ph type="title"/>
          </p:nvPr>
        </p:nvSpPr>
        <p:spPr>
          <a:xfrm>
            <a:off x="145774" y="92765"/>
            <a:ext cx="12046226" cy="1311965"/>
          </a:xfrm>
        </p:spPr>
        <p:txBody>
          <a:bodyPr>
            <a:normAutofit/>
          </a:bodyPr>
          <a:lstStyle/>
          <a:p>
            <a:r>
              <a:rPr lang="uk-UA" sz="28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Згідно з Положенням педагогічний працівник може подавати до атестаційної комісії документи:</a:t>
            </a:r>
            <a:r>
              <a:rPr lang="uk-UA" sz="2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r>
            <a:br>
              <a:rPr lang="uk-UA" sz="2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br>
            <a:endParaRPr lang="uk-UA" sz="2800" b="1" dirty="0">
              <a:solidFill>
                <a:srgbClr val="0070C0"/>
              </a:solidFill>
            </a:endParaRPr>
          </a:p>
        </p:txBody>
      </p:sp>
      <p:sp>
        <p:nvSpPr>
          <p:cNvPr id="3" name="Місце для вмісту 2">
            <a:extLst>
              <a:ext uri="{FF2B5EF4-FFF2-40B4-BE49-F238E27FC236}">
                <a16:creationId xmlns="" xmlns:a16="http://schemas.microsoft.com/office/drawing/2014/main" id="{2D74C111-B009-07C9-AF3F-E54E25817620}"/>
              </a:ext>
            </a:extLst>
          </p:cNvPr>
          <p:cNvSpPr>
            <a:spLocks noGrp="1"/>
          </p:cNvSpPr>
          <p:nvPr>
            <p:ph idx="1"/>
          </p:nvPr>
        </p:nvSpPr>
        <p:spPr>
          <a:xfrm>
            <a:off x="145774" y="1113183"/>
            <a:ext cx="12046226" cy="5652052"/>
          </a:xfrm>
        </p:spPr>
        <p: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uk-UA" sz="3200" dirty="0">
                <a:solidFill>
                  <a:srgbClr val="00B0F0"/>
                </a:solidFill>
                <a:effectLst/>
                <a:latin typeface="Roboto" panose="02000000000000000000" pitchFamily="2" charset="0"/>
                <a:ea typeface="Times New Roman" panose="02020603050405020304" pitchFamily="18" charset="0"/>
                <a:cs typeface="Times New Roman" panose="02020603050405020304" pitchFamily="18" charset="0"/>
              </a:rPr>
              <a:t>в паперовій формі;</a:t>
            </a:r>
            <a:endParaRPr lang="uk-UA" sz="32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sz="3200" dirty="0">
                <a:solidFill>
                  <a:srgbClr val="00B0F0"/>
                </a:solidFill>
                <a:effectLst/>
                <a:latin typeface="Roboto" panose="02000000000000000000" pitchFamily="2" charset="0"/>
                <a:ea typeface="Times New Roman" panose="02020603050405020304" pitchFamily="18" charset="0"/>
                <a:cs typeface="Times New Roman" panose="02020603050405020304" pitchFamily="18" charset="0"/>
              </a:rPr>
              <a:t>в електронній формі (кожен документ в окремому файлі у форматі PDF). Вони надсилаються на адресу електронної пошти, попередньо визначеною атестаційною комісією, з підтвердженням про отримання. </a:t>
            </a:r>
            <a:endParaRPr lang="uk-UA" sz="32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endParaRPr lang="uk-UA" dirty="0"/>
          </a:p>
        </p:txBody>
      </p:sp>
      <p:pic>
        <p:nvPicPr>
          <p:cNvPr id="7" name="Рисунок 6">
            <a:extLst>
              <a:ext uri="{FF2B5EF4-FFF2-40B4-BE49-F238E27FC236}">
                <a16:creationId xmlns="" xmlns:a16="http://schemas.microsoft.com/office/drawing/2014/main" id="{F947CD65-FA8F-5689-0B33-2B94497539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68887" y="3915553"/>
            <a:ext cx="6016085" cy="2942447"/>
          </a:xfrm>
          <a:prstGeom prst="rect">
            <a:avLst/>
          </a:prstGeom>
        </p:spPr>
      </p:pic>
    </p:spTree>
    <p:extLst>
      <p:ext uri="{BB962C8B-B14F-4D97-AF65-F5344CB8AC3E}">
        <p14:creationId xmlns:p14="http://schemas.microsoft.com/office/powerpoint/2010/main" val="2256615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96B678B9-E155-36B1-F764-654E7A1D8D42}"/>
              </a:ext>
            </a:extLst>
          </p:cNvPr>
          <p:cNvSpPr>
            <a:spLocks noGrp="1"/>
          </p:cNvSpPr>
          <p:nvPr>
            <p:ph type="title"/>
          </p:nvPr>
        </p:nvSpPr>
        <p:spPr>
          <a:xfrm>
            <a:off x="145774" y="106019"/>
            <a:ext cx="11887200" cy="954155"/>
          </a:xfrm>
        </p:spPr>
        <p:txBody>
          <a:bodyPr>
            <a:normAutofit fontScale="90000"/>
          </a:bodyPr>
          <a:lstStyle/>
          <a:p>
            <a:r>
              <a:rPr lang="uk-UA" sz="28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28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br>
            <a:r>
              <a:rPr lang="uk-UA" sz="2800" b="1"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Залежно від отриманого ступеня вищої освіти та стажу роботи педагогам можуть присвоюватись/підтверджуватись такі категорії: </a:t>
            </a:r>
            <a:r>
              <a:rPr lang="uk-UA" sz="1800" dirty="0">
                <a:effectLst/>
                <a:latin typeface="Calibri" panose="020F0502020204030204" pitchFamily="34" charset="0"/>
                <a:ea typeface="Calibri" panose="020F0502020204030204" pitchFamily="34" charset="0"/>
                <a:cs typeface="Times New Roman" panose="02020603050405020304" pitchFamily="18" charset="0"/>
              </a:rPr>
              <a:t/>
            </a:r>
            <a:br>
              <a:rPr lang="uk-UA" sz="1800" dirty="0">
                <a:effectLst/>
                <a:latin typeface="Calibri" panose="020F0502020204030204" pitchFamily="34" charset="0"/>
                <a:ea typeface="Calibri" panose="020F0502020204030204" pitchFamily="34" charset="0"/>
                <a:cs typeface="Times New Roman" panose="02020603050405020304" pitchFamily="18" charset="0"/>
              </a:rPr>
            </a:br>
            <a:endParaRPr lang="uk-UA" dirty="0"/>
          </a:p>
        </p:txBody>
      </p:sp>
      <p:sp>
        <p:nvSpPr>
          <p:cNvPr id="3" name="Місце для вмісту 2">
            <a:extLst>
              <a:ext uri="{FF2B5EF4-FFF2-40B4-BE49-F238E27FC236}">
                <a16:creationId xmlns="" xmlns:a16="http://schemas.microsoft.com/office/drawing/2014/main" id="{A0DE09A8-030C-5B97-5FF6-7AE80C8D4E3C}"/>
              </a:ext>
            </a:extLst>
          </p:cNvPr>
          <p:cNvSpPr>
            <a:spLocks noGrp="1"/>
          </p:cNvSpPr>
          <p:nvPr>
            <p:ph idx="1"/>
          </p:nvPr>
        </p:nvSpPr>
        <p:spPr>
          <a:xfrm>
            <a:off x="265043" y="954157"/>
            <a:ext cx="11781183" cy="5797824"/>
          </a:xfrm>
        </p:spPr>
        <p:txBody>
          <a:bodyPr>
            <a:normAutofit/>
          </a:bodyPr>
          <a:lstStyle/>
          <a:p>
            <a:pPr marL="342900" lvl="0" indent="-342900">
              <a:lnSpc>
                <a:spcPct val="107000"/>
              </a:lnSpc>
              <a:spcAft>
                <a:spcPts val="800"/>
              </a:spcAft>
              <a:buSzPts val="1000"/>
              <a:buFont typeface="Symbol" panose="05050102010706020507" pitchFamily="18" charset="2"/>
              <a:buChar char=""/>
              <a:tabLst>
                <a:tab pos="457200" algn="l"/>
              </a:tabLst>
            </a:pPr>
            <a:r>
              <a:rPr lang="uk-UA" b="1"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«спеціаліст» </a:t>
            </a:r>
            <a:r>
              <a:rPr lang="uk-UA"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(освітній рівень педагога - фаховий молодший бакалавр, молодший бакалавр, бакалавр чи магістр);</a:t>
            </a:r>
            <a:endParaRPr lang="uk-UA"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b="1"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«спеціаліст другої категорії»  </a:t>
            </a:r>
            <a:r>
              <a:rPr lang="uk-UA"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(освітній рівень педагога -  молодший бакалавр, бакалавр чи магістр (для працівників ЗДО - фаховий молодший бакалавр), стаж - не менше 3-х років);</a:t>
            </a:r>
            <a:endParaRPr lang="uk-UA"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«спеціаліст першої категорії»  (освітній рівень педагога - бакалавр, магістр (для працівників ЗДО -  фаховий молодший бакалавр або молодший бакалавр), стаж - не менше 5 років);</a:t>
            </a:r>
            <a:endParaRPr lang="uk-UA"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b="1"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«спеціаліст вищої категорії»   </a:t>
            </a:r>
            <a:r>
              <a:rPr lang="uk-UA"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(освітній рівень педагога - магістр, стаж - не менше 7 років).</a:t>
            </a:r>
            <a:endParaRPr lang="uk-UA"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1186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596FC0FE-FD26-2025-2BDC-45726F71A937}"/>
              </a:ext>
            </a:extLst>
          </p:cNvPr>
          <p:cNvSpPr>
            <a:spLocks noGrp="1"/>
          </p:cNvSpPr>
          <p:nvPr>
            <p:ph type="title"/>
          </p:nvPr>
        </p:nvSpPr>
        <p:spPr>
          <a:xfrm>
            <a:off x="0" y="0"/>
            <a:ext cx="12192000" cy="1391478"/>
          </a:xfrm>
        </p:spPr>
        <p:txBody>
          <a:bodyPr>
            <a:normAutofit fontScale="90000"/>
          </a:bodyPr>
          <a:lstStyle/>
          <a:p>
            <a:r>
              <a:rPr lang="uk-UA" sz="18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18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br>
            <a:r>
              <a:rPr lang="uk-UA" sz="18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t/>
            </a:r>
            <a:br>
              <a:rPr lang="uk-UA" sz="1800" dirty="0">
                <a:solidFill>
                  <a:srgbClr val="333333"/>
                </a:solidFill>
                <a:effectLst/>
                <a:latin typeface="Roboto" panose="02000000000000000000" pitchFamily="2" charset="0"/>
                <a:ea typeface="Times New Roman" panose="02020603050405020304" pitchFamily="18" charset="0"/>
                <a:cs typeface="Times New Roman" panose="02020603050405020304" pitchFamily="18" charset="0"/>
              </a:rPr>
            </a:br>
            <a:r>
              <a:rPr lang="uk-UA" sz="2700" b="1" dirty="0">
                <a:solidFill>
                  <a:srgbClr val="002060"/>
                </a:solidFill>
                <a:effectLst/>
                <a:latin typeface="Roboto" panose="02000000000000000000" pitchFamily="2" charset="0"/>
                <a:ea typeface="Times New Roman" panose="02020603050405020304" pitchFamily="18" charset="0"/>
                <a:cs typeface="Times New Roman" panose="02020603050405020304" pitchFamily="18" charset="0"/>
              </a:rPr>
              <a:t>Педагогічні звання присвоюються (підтверджуються) педагогічним працівникам, які мають кваліфікаційну категорію «спеціаліст першої категорії» та «спеціаліст вищої категорії» й демонструють високі професійні досягнення, зокрема:</a:t>
            </a:r>
            <a:r>
              <a:rPr lang="uk-UA" sz="27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r>
            <a:br>
              <a:rPr lang="uk-UA" sz="27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br>
            <a:endParaRPr lang="uk-UA" sz="2700" b="1" dirty="0">
              <a:solidFill>
                <a:srgbClr val="002060"/>
              </a:solidFill>
            </a:endParaRPr>
          </a:p>
        </p:txBody>
      </p:sp>
      <p:sp>
        <p:nvSpPr>
          <p:cNvPr id="3" name="Місце для вмісту 2">
            <a:extLst>
              <a:ext uri="{FF2B5EF4-FFF2-40B4-BE49-F238E27FC236}">
                <a16:creationId xmlns="" xmlns:a16="http://schemas.microsoft.com/office/drawing/2014/main" id="{E6DEA375-6B04-6A01-D8D8-857E4F33ABCF}"/>
              </a:ext>
            </a:extLst>
          </p:cNvPr>
          <p:cNvSpPr>
            <a:spLocks noGrp="1"/>
          </p:cNvSpPr>
          <p:nvPr>
            <p:ph idx="1"/>
          </p:nvPr>
        </p:nvSpPr>
        <p:spPr>
          <a:xfrm>
            <a:off x="119270" y="1510748"/>
            <a:ext cx="12072730" cy="5347252"/>
          </a:xfrm>
        </p:spPr>
        <p: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впровадження і поширення методики </a:t>
            </a:r>
            <a:r>
              <a:rPr lang="uk-UA" sz="2400" dirty="0" err="1">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компетентнісного</a:t>
            </a: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 навчання та нових освітніх технологій;</a:t>
            </a:r>
            <a:endParaRPr lang="uk-UA" sz="2400" dirty="0">
              <a:solidFill>
                <a:srgbClr val="0070C0"/>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надання професійної підтримки та допомоги педагогічним працівникам (здійснення </a:t>
            </a:r>
            <a:r>
              <a:rPr lang="uk-UA" sz="2400" dirty="0" err="1">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супервізії</a:t>
            </a: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a:t>
            </a:r>
            <a:endParaRPr lang="uk-UA" sz="2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участь у процедурах і заходах, пов'язаних із забезпеченням якості освіти та впровадженням інновацій, педагогічних новацій і технологій у системі освіти;</a:t>
            </a:r>
            <a:endParaRPr lang="uk-UA" sz="2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переможці, лауреати всеукраїнських, міжнародних фахових конкурсів;</a:t>
            </a:r>
            <a:endParaRPr lang="uk-UA" sz="2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uk-UA" sz="2400" dirty="0">
                <a:solidFill>
                  <a:srgbClr val="0070C0"/>
                </a:solidFill>
                <a:effectLst/>
                <a:latin typeface="Roboto" panose="02000000000000000000" pitchFamily="2" charset="0"/>
                <a:ea typeface="Times New Roman" panose="02020603050405020304" pitchFamily="18" charset="0"/>
                <a:cs typeface="Times New Roman" panose="02020603050405020304" pitchFamily="18" charset="0"/>
              </a:rPr>
              <a:t>підготовка переможців всеукраїнських,                                                                      міжнародних олімпіад, конкурсів, змагань, тощо.  </a:t>
            </a:r>
            <a:endParaRPr lang="uk-UA" sz="24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endParaRPr lang="uk-UA" dirty="0"/>
          </a:p>
        </p:txBody>
      </p:sp>
      <p:pic>
        <p:nvPicPr>
          <p:cNvPr id="5" name="Рисунок 4">
            <a:extLst>
              <a:ext uri="{FF2B5EF4-FFF2-40B4-BE49-F238E27FC236}">
                <a16:creationId xmlns="" xmlns:a16="http://schemas.microsoft.com/office/drawing/2014/main" id="{378A57B3-38CF-312B-94D6-BDA70A5D90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47652" y="4975777"/>
            <a:ext cx="3644348" cy="1862345"/>
          </a:xfrm>
          <a:prstGeom prst="rect">
            <a:avLst/>
          </a:prstGeom>
        </p:spPr>
      </p:pic>
    </p:spTree>
    <p:extLst>
      <p:ext uri="{BB962C8B-B14F-4D97-AF65-F5344CB8AC3E}">
        <p14:creationId xmlns:p14="http://schemas.microsoft.com/office/powerpoint/2010/main" val="381924586"/>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TotalTime>
  <Words>574</Words>
  <Application>Microsoft Office PowerPoint</Application>
  <PresentationFormat>Произвольный</PresentationFormat>
  <Paragraphs>68</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Тема Office</vt:lpstr>
      <vt:lpstr>Огляд нового Положення про атестацію педагогічних працівників,  затверджено наказом МОН від 09.09.2022 №805, зареєстрованим в Міністерстві юстиції України 21.12.2022 за №1649/38985, </vt:lpstr>
      <vt:lpstr>Презентация PowerPoint</vt:lpstr>
      <vt:lpstr> Положення вступає в дію з 01.09.2023, проте, починаючи з дня його офіційного опублікування, набирають чинності такі норми: </vt:lpstr>
      <vt:lpstr> Положення вступає в дію з 01.09.2023, проте, починаючи з дня його офіційного опублікування, набирають чинності такі норми: </vt:lpstr>
      <vt:lpstr>              Проміжок часу між проходженням педагогічним працівником попередньої та наступної атестації (міжатестаційний період) не може бути меншим за три роки, крім випадків позачергової атестації за ініціативи педагогічного працівника До цього періоду не включається: час перебування в соціальних відпустках; навчання у закладах вищої освіти; період, на який переноситься атестація. Підвищення кваліфікації є необхідною умовою атестації й проводиться в міжатестаційний період відповідно до законодавства.  До загального обсягу за останні 5 років перед атестацією  включаються всі години підвищення кваліфікації  незалежно від суб'єкта підвищення кваліфікації, виду,  форми чи напряму.  Атестація педагогічного працівника є  обов'язковою та може бути  черговою або позачерговою</vt:lpstr>
      <vt:lpstr> Планова атестація має проводитись: </vt:lpstr>
      <vt:lpstr>Згідно з Положенням педагогічний працівник може подавати до атестаційної комісії документи: </vt:lpstr>
      <vt:lpstr> Залежно від отриманого ступеня вищої освіти та стажу роботи педагогам можуть присвоюватись/підтверджуватись такі категорії:  </vt:lpstr>
      <vt:lpstr>  Педагогічні звання присвоюються (підтверджуються) педагогічним працівникам, які мають кваліфікаційну категорію «спеціаліст першої категорії» та «спеціаліст вищої категорії» й демонструють високі професійні досягнення, зокрема: </vt:lpstr>
      <vt:lpstr> Положенням визначено особливості проведення атестації  педагогів, які: </vt:lpstr>
      <vt:lpstr> Положенням визначено особливості проведення  атестації педагогів, які: </vt:lpstr>
      <vt:lpstr> Результатами атестації педагогічного працівника незалежно від обсягу його педагогічного навантаження є прийняття рішення щодо: </vt:lpstr>
      <vt:lpstr>       Підставами для проведення позачергової атестації педагогічного працівника може бути ініціатива: </vt:lpstr>
      <vt:lpstr>Прийняття рішення атестаційної комісії про результати атестації  педагогічних працівників</vt:lpstr>
      <vt:lpstr>  Оскарження рішень атестаційних комісій </vt:lpstr>
      <vt:lpstr>Презентация PowerPoint</vt:lpstr>
      <vt:lpstr>Перенесення строків атестації</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Положення про атестацію педагогічних працівників  затверджено наказом МОН від 09.09.2022 №805, зареєстрованим в Міністерстві юстиції України 21.12.2022 за №1649/38985, </dc:title>
  <dc:creator>Люда</dc:creator>
  <cp:lastModifiedBy>ПК</cp:lastModifiedBy>
  <cp:revision>28</cp:revision>
  <dcterms:created xsi:type="dcterms:W3CDTF">2023-01-19T14:41:36Z</dcterms:created>
  <dcterms:modified xsi:type="dcterms:W3CDTF">2023-07-03T19:49:45Z</dcterms:modified>
</cp:coreProperties>
</file>